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1" r:id="rId1"/>
  </p:sldMasterIdLst>
  <p:notesMasterIdLst>
    <p:notesMasterId r:id="rId37"/>
  </p:notesMasterIdLst>
  <p:sldIdLst>
    <p:sldId id="256" r:id="rId2"/>
    <p:sldId id="257" r:id="rId3"/>
    <p:sldId id="283" r:id="rId4"/>
    <p:sldId id="291" r:id="rId5"/>
    <p:sldId id="296" r:id="rId6"/>
    <p:sldId id="281" r:id="rId7"/>
    <p:sldId id="297" r:id="rId8"/>
    <p:sldId id="298" r:id="rId9"/>
    <p:sldId id="293" r:id="rId10"/>
    <p:sldId id="300" r:id="rId11"/>
    <p:sldId id="301" r:id="rId12"/>
    <p:sldId id="271" r:id="rId13"/>
    <p:sldId id="284" r:id="rId14"/>
    <p:sldId id="295" r:id="rId15"/>
    <p:sldId id="272" r:id="rId16"/>
    <p:sldId id="288" r:id="rId17"/>
    <p:sldId id="287" r:id="rId18"/>
    <p:sldId id="280" r:id="rId19"/>
    <p:sldId id="285" r:id="rId20"/>
    <p:sldId id="286" r:id="rId21"/>
    <p:sldId id="258" r:id="rId22"/>
    <p:sldId id="259" r:id="rId23"/>
    <p:sldId id="265" r:id="rId24"/>
    <p:sldId id="267" r:id="rId25"/>
    <p:sldId id="266" r:id="rId26"/>
    <p:sldId id="260" r:id="rId27"/>
    <p:sldId id="261" r:id="rId28"/>
    <p:sldId id="289" r:id="rId29"/>
    <p:sldId id="276" r:id="rId30"/>
    <p:sldId id="277" r:id="rId31"/>
    <p:sldId id="278" r:id="rId32"/>
    <p:sldId id="279" r:id="rId33"/>
    <p:sldId id="264" r:id="rId34"/>
    <p:sldId id="269" r:id="rId35"/>
    <p:sldId id="28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25763" autoAdjust="0"/>
    <p:restoredTop sz="94684" autoAdjust="0"/>
  </p:normalViewPr>
  <p:slideViewPr>
    <p:cSldViewPr snapToGrid="0">
      <p:cViewPr varScale="1">
        <p:scale>
          <a:sx n="116" d="100"/>
          <a:sy n="116" d="100"/>
        </p:scale>
        <p:origin x="1008" y="108"/>
      </p:cViewPr>
      <p:guideLst>
        <p:guide orient="horz" pos="2160"/>
        <p:guide pos="3840"/>
      </p:guideLst>
    </p:cSldViewPr>
  </p:slideViewPr>
  <p:notesTextViewPr>
    <p:cViewPr>
      <p:scale>
        <a:sx n="1" d="1"/>
        <a:sy n="1" d="1"/>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CADAC7-B89F-453D-9FE1-B8C241AB527C}" type="datetimeFigureOut">
              <a:rPr lang="en-US" smtClean="0"/>
              <a:t>1/14/2020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6AD98F-5FAB-4F0C-BC09-EC0A693C919B}" type="slidenum">
              <a:rPr lang="en-US" smtClean="0"/>
              <a:t>‹#›</a:t>
            </a:fld>
            <a:endParaRPr lang="en-US"/>
          </a:p>
        </p:txBody>
      </p:sp>
    </p:spTree>
    <p:extLst>
      <p:ext uri="{BB962C8B-B14F-4D97-AF65-F5344CB8AC3E}">
        <p14:creationId xmlns:p14="http://schemas.microsoft.com/office/powerpoint/2010/main" val="188539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D98F-5FAB-4F0C-BC09-EC0A693C919B}" type="slidenum">
              <a:rPr lang="en-US" smtClean="0"/>
              <a:t>31</a:t>
            </a:fld>
            <a:endParaRPr lang="en-US"/>
          </a:p>
        </p:txBody>
      </p:sp>
    </p:spTree>
    <p:extLst>
      <p:ext uri="{BB962C8B-B14F-4D97-AF65-F5344CB8AC3E}">
        <p14:creationId xmlns:p14="http://schemas.microsoft.com/office/powerpoint/2010/main" val="418339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2D5627-251D-4AE5-871E-EE97D2DDA034}" type="datetime1">
              <a:rPr lang="en-US" smtClean="0"/>
              <a:t>1/14/2020</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8654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41B0AE-C543-4038-A3E8-EDDDD25F685A}"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48046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C5B415-F00E-4C88-B91C-F70E51B83724}"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103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CCEAB4-8C91-494C-A4CB-98CE7FA94BCD}"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9970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FCA117-A715-4355-88CC-F27733661369}"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401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C958B-F2D7-4A47-9469-3DEDE34D5724}"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32900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6EEC0F-B99D-4D6E-8E9B-193AC735A508}"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08497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B1BBBB-EC1A-4910-B114-31556EA7CE77}"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1897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BF13BC-78F8-4F3F-A1EA-58DBBEC5C6E9}"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5977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5EF0BC-A5D9-4809-8EB4-78D6DE537637}"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857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5668D6-7496-440B-BA46-1962A29F7A0D}"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759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CBABF5-FF2A-4179-BD70-5A29BA5112EB}"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5516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5D487C-2569-4E49-B922-95593B182E3F}" type="datetime1">
              <a:rPr lang="en-US" smtClean="0"/>
              <a:t>1/14/2020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820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8884EC-4B88-4E23-B174-BB6A86353BF5}"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97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E72A5-DC3E-448F-A329-A23593A1BBC0}" type="datetime1">
              <a:rPr lang="en-US" smtClean="0"/>
              <a:t>1/14/2020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6368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3D8FE8-E1FC-467D-A3A2-843103BA637E}"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6446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C6BF5E-07DB-4BA7-8340-0E11CBF13382}"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328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752806C-D5AB-4E8C-860D-5900D24EFB65}" type="datetime1">
              <a:rPr lang="en-US" smtClean="0"/>
              <a:t>1/14/2020</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8841607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7.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8.emf"/><Relationship Id="rId4" Type="http://schemas.openxmlformats.org/officeDocument/2006/relationships/package" Target="../embeddings/Microsoft_Excel_Worksheet5.xlsx"/></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9.emf"/></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2800" y="1054948"/>
            <a:ext cx="9977120" cy="2616199"/>
          </a:xfrm>
        </p:spPr>
        <p:txBody>
          <a:bodyPr>
            <a:normAutofit fontScale="90000"/>
          </a:bodyPr>
          <a:lstStyle/>
          <a:p>
            <a:pPr algn="ctr"/>
            <a:r>
              <a:rPr lang="en-US" sz="4900" b="1" dirty="0">
                <a:latin typeface="Arial Black" panose="020B0A04020102020204" pitchFamily="34" charset="0"/>
              </a:rPr>
              <a:t>Does the CMS SEP1 Measure Positively Impact Patient Care?</a:t>
            </a:r>
            <a:br>
              <a:rPr lang="en-US" sz="4900" b="1" dirty="0">
                <a:latin typeface="Arial Black" panose="020B0A04020102020204" pitchFamily="34" charset="0"/>
              </a:rPr>
            </a:br>
            <a:r>
              <a:rPr lang="en-US" sz="4900" b="1" dirty="0">
                <a:latin typeface="Arial Black" panose="020B0A04020102020204" pitchFamily="34" charset="0"/>
              </a:rPr>
              <a:t>A Panel Discussion</a:t>
            </a:r>
            <a:r>
              <a:rPr lang="en-US" dirty="0"/>
              <a:t/>
            </a:r>
            <a:br>
              <a:rPr lang="en-US" dirty="0"/>
            </a:br>
            <a:endParaRPr lang="en-US" dirty="0"/>
          </a:p>
        </p:txBody>
      </p:sp>
      <p:sp>
        <p:nvSpPr>
          <p:cNvPr id="3" name="Subtitle 2"/>
          <p:cNvSpPr>
            <a:spLocks noGrp="1"/>
          </p:cNvSpPr>
          <p:nvPr>
            <p:ph type="subTitle" idx="1"/>
          </p:nvPr>
        </p:nvSpPr>
        <p:spPr>
          <a:xfrm>
            <a:off x="3872177" y="3254586"/>
            <a:ext cx="6987645" cy="2546773"/>
          </a:xfrm>
        </p:spPr>
        <p:txBody>
          <a:bodyPr>
            <a:normAutofit fontScale="70000" lnSpcReduction="20000"/>
          </a:bodyPr>
          <a:lstStyle/>
          <a:p>
            <a:pPr algn="ctr"/>
            <a:r>
              <a:rPr lang="en-US" sz="2800" b="1" u="sng" dirty="0">
                <a:latin typeface="Arial" panose="020B0604020202020204" pitchFamily="34" charset="0"/>
                <a:cs typeface="Arial" panose="020B0604020202020204" pitchFamily="34" charset="0"/>
              </a:rPr>
              <a:t>Panel Members:</a:t>
            </a:r>
          </a:p>
          <a:p>
            <a:pPr algn="ctr"/>
            <a:r>
              <a:rPr lang="en-US" b="1" dirty="0">
                <a:latin typeface="Arial" panose="020B0604020202020204" pitchFamily="34" charset="0"/>
                <a:cs typeface="Arial" panose="020B0604020202020204" pitchFamily="34" charset="0"/>
              </a:rPr>
              <a:t>Dr. Donald Jansen </a:t>
            </a:r>
            <a:r>
              <a:rPr lang="en-US" dirty="0">
                <a:latin typeface="Arial" panose="020B0604020202020204" pitchFamily="34" charset="0"/>
                <a:cs typeface="Arial" panose="020B0604020202020204" pitchFamily="34" charset="0"/>
              </a:rPr>
              <a:t>– Family Medicine </a:t>
            </a:r>
            <a:r>
              <a:rPr lang="en-US" i="1" dirty="0">
                <a:latin typeface="Arial" panose="020B0604020202020204" pitchFamily="34" charset="0"/>
                <a:cs typeface="Arial" panose="020B0604020202020204" pitchFamily="34" charset="0"/>
              </a:rPr>
              <a:t>(Moderator) </a:t>
            </a:r>
          </a:p>
          <a:p>
            <a:pPr algn="ctr"/>
            <a:r>
              <a:rPr lang="en-US" b="1" dirty="0">
                <a:latin typeface="Arial" panose="020B0604020202020204" pitchFamily="34" charset="0"/>
                <a:cs typeface="Arial" panose="020B0604020202020204" pitchFamily="34" charset="0"/>
              </a:rPr>
              <a:t>Dr. Edwin Annan </a:t>
            </a:r>
            <a:r>
              <a:rPr lang="en-US" dirty="0">
                <a:latin typeface="Arial" panose="020B0604020202020204" pitchFamily="34" charset="0"/>
                <a:cs typeface="Arial" panose="020B0604020202020204" pitchFamily="34" charset="0"/>
              </a:rPr>
              <a:t>– Critical Care Medicine </a:t>
            </a:r>
          </a:p>
          <a:p>
            <a:pPr algn="ctr"/>
            <a:r>
              <a:rPr lang="en-US" b="1" dirty="0">
                <a:latin typeface="Arial" panose="020B0604020202020204" pitchFamily="34" charset="0"/>
                <a:cs typeface="Arial" panose="020B0604020202020204" pitchFamily="34" charset="0"/>
              </a:rPr>
              <a:t>Dr. Mohamed Jahangir </a:t>
            </a:r>
            <a:r>
              <a:rPr lang="en-US" dirty="0">
                <a:latin typeface="Arial" panose="020B0604020202020204" pitchFamily="34" charset="0"/>
                <a:cs typeface="Arial" panose="020B0604020202020204" pitchFamily="34" charset="0"/>
              </a:rPr>
              <a:t>– Hospitalist </a:t>
            </a:r>
          </a:p>
          <a:p>
            <a:pPr algn="ctr"/>
            <a:r>
              <a:rPr lang="en-US" b="1" dirty="0">
                <a:latin typeface="Arial" panose="020B0604020202020204" pitchFamily="34" charset="0"/>
                <a:cs typeface="Arial" panose="020B0604020202020204" pitchFamily="34" charset="0"/>
              </a:rPr>
              <a:t>Dr. Chiedu Onunkwo </a:t>
            </a:r>
            <a:r>
              <a:rPr lang="en-US" dirty="0">
                <a:latin typeface="Arial" panose="020B0604020202020204" pitchFamily="34" charset="0"/>
                <a:cs typeface="Arial" panose="020B0604020202020204" pitchFamily="34" charset="0"/>
              </a:rPr>
              <a:t>– Infectious Disease </a:t>
            </a:r>
          </a:p>
          <a:p>
            <a:pPr algn="ctr"/>
            <a:r>
              <a:rPr lang="en-US" b="1" dirty="0">
                <a:latin typeface="Arial" panose="020B0604020202020204" pitchFamily="34" charset="0"/>
                <a:cs typeface="Arial" panose="020B0604020202020204" pitchFamily="34" charset="0"/>
              </a:rPr>
              <a:t>Dr. Mark Quiring </a:t>
            </a:r>
            <a:r>
              <a:rPr lang="en-US" dirty="0">
                <a:latin typeface="Arial" panose="020B0604020202020204" pitchFamily="34" charset="0"/>
                <a:cs typeface="Arial" panose="020B0604020202020204" pitchFamily="34" charset="0"/>
              </a:rPr>
              <a:t>– Emergency Medicine </a:t>
            </a:r>
          </a:p>
          <a:p>
            <a:pPr algn="ctr"/>
            <a:r>
              <a:rPr lang="en-US" b="1" dirty="0">
                <a:latin typeface="Arial" panose="020B0604020202020204" pitchFamily="34" charset="0"/>
                <a:cs typeface="Arial" panose="020B0604020202020204" pitchFamily="34" charset="0"/>
              </a:rPr>
              <a:t>Eli Opacich </a:t>
            </a:r>
            <a:r>
              <a:rPr lang="en-US" dirty="0">
                <a:latin typeface="Arial" panose="020B0604020202020204" pitchFamily="34" charset="0"/>
                <a:cs typeface="Arial" panose="020B0604020202020204" pitchFamily="34" charset="0"/>
              </a:rPr>
              <a:t>– Pharmacist </a:t>
            </a:r>
          </a:p>
          <a:p>
            <a:pPr algn="ctr"/>
            <a:r>
              <a:rPr lang="en-US" b="1" dirty="0">
                <a:latin typeface="Arial" panose="020B0604020202020204" pitchFamily="34" charset="0"/>
                <a:cs typeface="Arial" panose="020B0604020202020204" pitchFamily="34" charset="0"/>
              </a:rPr>
              <a:t>Kim Moore </a:t>
            </a:r>
            <a:r>
              <a:rPr lang="en-US" dirty="0">
                <a:latin typeface="Arial" panose="020B0604020202020204" pitchFamily="34" charset="0"/>
                <a:cs typeface="Arial" panose="020B0604020202020204" pitchFamily="34" charset="0"/>
              </a:rPr>
              <a:t>– Sepsis Abstractor </a:t>
            </a:r>
          </a:p>
        </p:txBody>
      </p:sp>
      <p:sp>
        <p:nvSpPr>
          <p:cNvPr id="4" name="Slide Number Placeholder 3"/>
          <p:cNvSpPr>
            <a:spLocks noGrp="1"/>
          </p:cNvSpPr>
          <p:nvPr>
            <p:ph type="sldNum" sz="quarter" idx="12"/>
          </p:nvPr>
        </p:nvSpPr>
        <p:spPr/>
        <p:txBody>
          <a:bodyPr/>
          <a:lstStyle/>
          <a:p>
            <a:fld id="{6D22F896-40B5-4ADD-8801-0D06FADFA095}" type="slidenum">
              <a:rPr lang="en-US" smtClean="0"/>
              <a:t>1</a:t>
            </a:fld>
            <a:endParaRPr lang="en-US" dirty="0"/>
          </a:p>
        </p:txBody>
      </p:sp>
      <p:sp>
        <p:nvSpPr>
          <p:cNvPr id="5" name="TextBox 4"/>
          <p:cNvSpPr txBox="1"/>
          <p:nvPr/>
        </p:nvSpPr>
        <p:spPr>
          <a:xfrm>
            <a:off x="10800522" y="6581001"/>
            <a:ext cx="1391478" cy="276999"/>
          </a:xfrm>
          <a:prstGeom prst="rect">
            <a:avLst/>
          </a:prstGeom>
          <a:noFill/>
        </p:spPr>
        <p:txBody>
          <a:bodyPr wrap="square" rtlCol="0">
            <a:spAutoFit/>
          </a:bodyPr>
          <a:lstStyle/>
          <a:p>
            <a:r>
              <a:rPr lang="en-US" sz="1200" b="1" dirty="0" err="1"/>
              <a:t>Kh</a:t>
            </a:r>
            <a:r>
              <a:rPr lang="en-US" sz="1200" b="1" dirty="0"/>
              <a:t> 2020</a:t>
            </a:r>
          </a:p>
        </p:txBody>
      </p:sp>
    </p:spTree>
    <p:extLst>
      <p:ext uri="{BB962C8B-B14F-4D97-AF65-F5344CB8AC3E}">
        <p14:creationId xmlns:p14="http://schemas.microsoft.com/office/powerpoint/2010/main" val="1168765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1DCEB8-A7B4-486E-BA98-B688C5B06C24}"/>
              </a:ext>
            </a:extLst>
          </p:cNvPr>
          <p:cNvSpPr>
            <a:spLocks noGrp="1"/>
          </p:cNvSpPr>
          <p:nvPr>
            <p:ph type="title"/>
          </p:nvPr>
        </p:nvSpPr>
        <p:spPr>
          <a:xfrm>
            <a:off x="1784389" y="0"/>
            <a:ext cx="8867388" cy="746184"/>
          </a:xfrm>
        </p:spPr>
        <p:txBody>
          <a:bodyPr>
            <a:normAutofit/>
          </a:bodyPr>
          <a:lstStyle/>
          <a:p>
            <a:r>
              <a:rPr lang="en-US" sz="3200" dirty="0">
                <a:latin typeface="Arial Black" panose="020B0A04020102020204" pitchFamily="34" charset="0"/>
              </a:rPr>
              <a:t>The SOFA SCORE </a:t>
            </a:r>
            <a:r>
              <a:rPr lang="en-US" sz="3200" baseline="30000" dirty="0">
                <a:latin typeface="Arial Black" panose="020B0A04020102020204" pitchFamily="34" charset="0"/>
              </a:rPr>
              <a:t>10</a:t>
            </a:r>
          </a:p>
        </p:txBody>
      </p:sp>
      <p:sp>
        <p:nvSpPr>
          <p:cNvPr id="4" name="Slide Number Placeholder 3">
            <a:extLst>
              <a:ext uri="{FF2B5EF4-FFF2-40B4-BE49-F238E27FC236}">
                <a16:creationId xmlns="" xmlns:a16="http://schemas.microsoft.com/office/drawing/2014/main" id="{33AB22B8-AE9A-476E-B14E-5334738BFAFA}"/>
              </a:ext>
            </a:extLst>
          </p:cNvPr>
          <p:cNvSpPr>
            <a:spLocks noGrp="1"/>
          </p:cNvSpPr>
          <p:nvPr>
            <p:ph type="sldNum" sz="quarter" idx="12"/>
          </p:nvPr>
        </p:nvSpPr>
        <p:spPr/>
        <p:txBody>
          <a:bodyPr/>
          <a:lstStyle/>
          <a:p>
            <a:fld id="{6D22F896-40B5-4ADD-8801-0D06FADFA095}" type="slidenum">
              <a:rPr lang="en-US" smtClean="0"/>
              <a:t>10</a:t>
            </a:fld>
            <a:endParaRPr lang="en-US" dirty="0"/>
          </a:p>
        </p:txBody>
      </p:sp>
      <p:grpSp>
        <p:nvGrpSpPr>
          <p:cNvPr id="8" name="Group 7">
            <a:extLst>
              <a:ext uri="{FF2B5EF4-FFF2-40B4-BE49-F238E27FC236}">
                <a16:creationId xmlns="" xmlns:a16="http://schemas.microsoft.com/office/drawing/2014/main" id="{C3593865-023E-42E8-AA6A-2A3FFDC3831B}"/>
              </a:ext>
            </a:extLst>
          </p:cNvPr>
          <p:cNvGrpSpPr/>
          <p:nvPr/>
        </p:nvGrpSpPr>
        <p:grpSpPr>
          <a:xfrm>
            <a:off x="1062155" y="746184"/>
            <a:ext cx="10165284" cy="6051758"/>
            <a:chOff x="1946203" y="745857"/>
            <a:chExt cx="9467546" cy="5486399"/>
          </a:xfrm>
        </p:grpSpPr>
        <p:sp>
          <p:nvSpPr>
            <p:cNvPr id="6" name="Rectangle: Rounded Corners 5">
              <a:extLst>
                <a:ext uri="{FF2B5EF4-FFF2-40B4-BE49-F238E27FC236}">
                  <a16:creationId xmlns="" xmlns:a16="http://schemas.microsoft.com/office/drawing/2014/main" id="{730B5027-52C5-4E0E-8B00-613873B14932}"/>
                </a:ext>
              </a:extLst>
            </p:cNvPr>
            <p:cNvSpPr/>
            <p:nvPr/>
          </p:nvSpPr>
          <p:spPr>
            <a:xfrm>
              <a:off x="1946203" y="745857"/>
              <a:ext cx="9467546" cy="54863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Sepsis-related organ failure assessment (SOFA) score 17 ...">
              <a:extLst>
                <a:ext uri="{FF2B5EF4-FFF2-40B4-BE49-F238E27FC236}">
                  <a16:creationId xmlns="" xmlns:a16="http://schemas.microsoft.com/office/drawing/2014/main" id="{60487091-A59F-4E6A-84D3-22B05ED550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741" y="1079539"/>
              <a:ext cx="8752469" cy="45306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4125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F8C161-1AC7-45E7-BC59-16D67B7C3C1E}"/>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6A3524B8-E1CE-4A67-A44E-D4F8909E96C2}"/>
              </a:ext>
            </a:extLst>
          </p:cNvPr>
          <p:cNvSpPr>
            <a:spLocks noGrp="1"/>
          </p:cNvSpPr>
          <p:nvPr>
            <p:ph idx="1"/>
          </p:nvPr>
        </p:nvSpPr>
        <p:spPr/>
        <p:txBody>
          <a:bodyPr/>
          <a:lstStyle/>
          <a:p>
            <a:endParaRPr lang="en-US"/>
          </a:p>
        </p:txBody>
      </p:sp>
      <p:sp>
        <p:nvSpPr>
          <p:cNvPr id="4" name="Slide Number Placeholder 3">
            <a:extLst>
              <a:ext uri="{FF2B5EF4-FFF2-40B4-BE49-F238E27FC236}">
                <a16:creationId xmlns="" xmlns:a16="http://schemas.microsoft.com/office/drawing/2014/main" id="{156C696F-F3C0-4119-A277-D4D264BC9B42}"/>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9218" name="Picture 2" descr="The Third International Consensus Definitions for Sepsis ...">
            <a:extLst>
              <a:ext uri="{FF2B5EF4-FFF2-40B4-BE49-F238E27FC236}">
                <a16:creationId xmlns="" xmlns:a16="http://schemas.microsoft.com/office/drawing/2014/main" id="{714BD141-E45E-44CD-99B1-E99AAA7CE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17" y="148725"/>
            <a:ext cx="11157966" cy="656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B1CD2F0D-AE46-416B-B283-1ED689AEF06D}"/>
              </a:ext>
            </a:extLst>
          </p:cNvPr>
          <p:cNvSpPr txBox="1"/>
          <p:nvPr/>
        </p:nvSpPr>
        <p:spPr>
          <a:xfrm>
            <a:off x="11740551" y="-35941"/>
            <a:ext cx="306494" cy="369332"/>
          </a:xfrm>
          <a:prstGeom prst="rect">
            <a:avLst/>
          </a:prstGeom>
          <a:noFill/>
        </p:spPr>
        <p:txBody>
          <a:bodyPr wrap="none" rtlCol="0">
            <a:spAutoFit/>
          </a:bodyPr>
          <a:lstStyle/>
          <a:p>
            <a:r>
              <a:rPr lang="en-US" dirty="0"/>
              <a:t>9</a:t>
            </a:r>
          </a:p>
        </p:txBody>
      </p:sp>
    </p:spTree>
    <p:extLst>
      <p:ext uri="{BB962C8B-B14F-4D97-AF65-F5344CB8AC3E}">
        <p14:creationId xmlns:p14="http://schemas.microsoft.com/office/powerpoint/2010/main" val="32227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BD205DC8-E09F-41E6-BBB1-972888E00349}"/>
              </a:ext>
            </a:extLst>
          </p:cNvPr>
          <p:cNvSpPr>
            <a:spLocks noGrp="1"/>
          </p:cNvSpPr>
          <p:nvPr>
            <p:ph type="title"/>
          </p:nvPr>
        </p:nvSpPr>
        <p:spPr>
          <a:xfrm>
            <a:off x="2486025" y="70509"/>
            <a:ext cx="10018713" cy="828017"/>
          </a:xfrm>
        </p:spPr>
        <p:txBody>
          <a:bodyPr/>
          <a:lstStyle/>
          <a:p>
            <a:r>
              <a:rPr lang="en-US">
                <a:latin typeface="Arial Black" panose="020B0A04020102020204" pitchFamily="34" charset="0"/>
              </a:rPr>
              <a:t>Sepsis – 3 …..</a:t>
            </a:r>
            <a:endParaRPr lang="en-US" dirty="0">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6D22F896-40B5-4ADD-8801-0D06FADFA095}" type="slidenum">
              <a:rPr lang="en-US" smtClean="0"/>
              <a:t>12</a:t>
            </a:fld>
            <a:endParaRPr lang="en-US" dirty="0"/>
          </a:p>
        </p:txBody>
      </p:sp>
      <p:sp>
        <p:nvSpPr>
          <p:cNvPr id="3" name="Content Placeholder 2"/>
          <p:cNvSpPr>
            <a:spLocks noGrp="1"/>
          </p:cNvSpPr>
          <p:nvPr>
            <p:ph idx="4294967295"/>
          </p:nvPr>
        </p:nvSpPr>
        <p:spPr>
          <a:xfrm>
            <a:off x="1561381" y="1004888"/>
            <a:ext cx="10630619" cy="5137150"/>
          </a:xfrm>
        </p:spPr>
        <p:txBody>
          <a:bodyPr>
            <a:normAutofit fontScale="85000" lnSpcReduction="10000"/>
          </a:bodyPr>
          <a:lstStyle/>
          <a:p>
            <a:pPr marL="0" indent="0">
              <a:buNone/>
            </a:pPr>
            <a:r>
              <a:rPr lang="en-US" sz="3600" dirty="0">
                <a:latin typeface="Arial Black" panose="020B0A04020102020204" pitchFamily="34" charset="0"/>
              </a:rPr>
              <a:t>Goal </a:t>
            </a:r>
            <a:r>
              <a:rPr lang="en-US" sz="3600" dirty="0" smtClean="0">
                <a:latin typeface="Arial Black" panose="020B0A04020102020204" pitchFamily="34" charset="0"/>
              </a:rPr>
              <a:t>/Conclusions</a:t>
            </a:r>
            <a:endParaRPr lang="en-US" sz="3600" dirty="0">
              <a:latin typeface="Arial Black" panose="020B0A04020102020204" pitchFamily="34" charset="0"/>
            </a:endParaRPr>
          </a:p>
          <a:p>
            <a:pPr lvl="1"/>
            <a:r>
              <a:rPr lang="en-US" sz="2600" dirty="0">
                <a:latin typeface="Arial Black" panose="020B0A04020102020204" pitchFamily="34" charset="0"/>
              </a:rPr>
              <a:t>to differentiate between sepsis and uncomplicated infection </a:t>
            </a:r>
          </a:p>
          <a:p>
            <a:pPr lvl="1"/>
            <a:r>
              <a:rPr lang="en-US" sz="2600" dirty="0">
                <a:latin typeface="Arial Black" panose="020B0A04020102020204" pitchFamily="34" charset="0"/>
              </a:rPr>
              <a:t>to improve consistency and specificity of language by removing severe sepsis definition</a:t>
            </a:r>
          </a:p>
          <a:p>
            <a:pPr lvl="1"/>
            <a:r>
              <a:rPr lang="en-US" sz="2600" dirty="0">
                <a:latin typeface="Arial Black" panose="020B0A04020102020204" pitchFamily="34" charset="0"/>
              </a:rPr>
              <a:t>SIRS alone too non-specific and unhelpful in identifying Sepsis</a:t>
            </a:r>
          </a:p>
          <a:p>
            <a:pPr lvl="1"/>
            <a:endParaRPr lang="en-US" sz="2800" dirty="0">
              <a:latin typeface="Arial Black" panose="020B0A04020102020204" pitchFamily="34" charset="0"/>
            </a:endParaRPr>
          </a:p>
          <a:p>
            <a:pPr marL="0" indent="0">
              <a:buNone/>
            </a:pPr>
            <a:r>
              <a:rPr lang="en-US" sz="3400" dirty="0">
                <a:latin typeface="Arial Black" panose="020B0A04020102020204" pitchFamily="34" charset="0"/>
              </a:rPr>
              <a:t>Problems</a:t>
            </a:r>
          </a:p>
          <a:p>
            <a:pPr lvl="1"/>
            <a:r>
              <a:rPr lang="en-US" sz="2600" dirty="0">
                <a:latin typeface="Arial Black" panose="020B0A04020102020204" pitchFamily="34" charset="0"/>
              </a:rPr>
              <a:t>Concluded there was no Gold Standard diagnostic process to operationalize the definitions of sepsis and septic shock. (No standard criteria to follow).</a:t>
            </a:r>
          </a:p>
          <a:p>
            <a:pPr lvl="1"/>
            <a:r>
              <a:rPr lang="en-US" sz="2600" dirty="0">
                <a:latin typeface="Arial Black" panose="020B0A04020102020204" pitchFamily="34" charset="0"/>
              </a:rPr>
              <a:t>New definitions did not make reportability easier. </a:t>
            </a:r>
          </a:p>
          <a:p>
            <a:pPr marL="457200" lvl="1" indent="0">
              <a:buNone/>
            </a:pPr>
            <a:endParaRPr lang="en-US" sz="1500" b="1" dirty="0">
              <a:latin typeface="Arial Black" panose="020B0A04020102020204" pitchFamily="34" charset="0"/>
            </a:endParaRPr>
          </a:p>
        </p:txBody>
      </p:sp>
    </p:spTree>
    <p:extLst>
      <p:ext uri="{BB962C8B-B14F-4D97-AF65-F5344CB8AC3E}">
        <p14:creationId xmlns:p14="http://schemas.microsoft.com/office/powerpoint/2010/main" val="3826749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301431" y="205741"/>
            <a:ext cx="10018713" cy="571500"/>
          </a:xfrm>
        </p:spPr>
        <p:txBody>
          <a:bodyPr>
            <a:normAutofit fontScale="90000"/>
          </a:bodyPr>
          <a:lstStyle/>
          <a:p>
            <a:r>
              <a:rPr lang="en-US" dirty="0">
                <a:latin typeface="Arial Black" panose="020B0A04020102020204" pitchFamily="34" charset="0"/>
              </a:rPr>
              <a:t>Sepsis definition summary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4188403"/>
              </p:ext>
            </p:extLst>
          </p:nvPr>
        </p:nvGraphicFramePr>
        <p:xfrm>
          <a:off x="388620" y="929640"/>
          <a:ext cx="11452859" cy="5722618"/>
        </p:xfrm>
        <a:graphic>
          <a:graphicData uri="http://schemas.openxmlformats.org/drawingml/2006/table">
            <a:tbl>
              <a:tblPr firstRow="1" bandRow="1">
                <a:tableStyleId>{5C22544A-7EE6-4342-B048-85BDC9FD1C3A}</a:tableStyleId>
              </a:tblPr>
              <a:tblGrid>
                <a:gridCol w="2120051">
                  <a:extLst>
                    <a:ext uri="{9D8B030D-6E8A-4147-A177-3AD203B41FA5}">
                      <a16:colId xmlns="" xmlns:a16="http://schemas.microsoft.com/office/drawing/2014/main" val="20000"/>
                    </a:ext>
                  </a:extLst>
                </a:gridCol>
                <a:gridCol w="3606380">
                  <a:extLst>
                    <a:ext uri="{9D8B030D-6E8A-4147-A177-3AD203B41FA5}">
                      <a16:colId xmlns="" xmlns:a16="http://schemas.microsoft.com/office/drawing/2014/main" val="20001"/>
                    </a:ext>
                  </a:extLst>
                </a:gridCol>
                <a:gridCol w="2863214">
                  <a:extLst>
                    <a:ext uri="{9D8B030D-6E8A-4147-A177-3AD203B41FA5}">
                      <a16:colId xmlns="" xmlns:a16="http://schemas.microsoft.com/office/drawing/2014/main" val="20002"/>
                    </a:ext>
                  </a:extLst>
                </a:gridCol>
                <a:gridCol w="2863214">
                  <a:extLst>
                    <a:ext uri="{9D8B030D-6E8A-4147-A177-3AD203B41FA5}">
                      <a16:colId xmlns="" xmlns:a16="http://schemas.microsoft.com/office/drawing/2014/main" val="20003"/>
                    </a:ext>
                  </a:extLst>
                </a:gridCol>
              </a:tblGrid>
              <a:tr h="849316">
                <a:tc>
                  <a:txBody>
                    <a:bodyPr/>
                    <a:lstStyle/>
                    <a:p>
                      <a:endParaRPr lang="en-US" dirty="0">
                        <a:latin typeface="Arial Black" panose="020B0A04020102020204" pitchFamily="34" charset="0"/>
                      </a:endParaRPr>
                    </a:p>
                  </a:txBody>
                  <a:tcPr marL="82428" marR="82428"/>
                </a:tc>
                <a:tc>
                  <a:txBody>
                    <a:bodyPr/>
                    <a:lstStyle/>
                    <a:p>
                      <a:r>
                        <a:rPr lang="en-US" sz="2400" dirty="0">
                          <a:latin typeface="Arial Black" panose="020B0A04020102020204" pitchFamily="34" charset="0"/>
                        </a:rPr>
                        <a:t>Sepsis</a:t>
                      </a:r>
                      <a:r>
                        <a:rPr lang="en-US" sz="2400" baseline="0" dirty="0">
                          <a:latin typeface="Arial Black" panose="020B0A04020102020204" pitchFamily="34" charset="0"/>
                        </a:rPr>
                        <a:t> 1 &amp; </a:t>
                      </a:r>
                    </a:p>
                    <a:p>
                      <a:r>
                        <a:rPr lang="en-US" sz="2400" baseline="0" dirty="0">
                          <a:latin typeface="Arial Black" panose="020B0A04020102020204" pitchFamily="34" charset="0"/>
                        </a:rPr>
                        <a:t>Sepsis 2</a:t>
                      </a:r>
                      <a:endParaRPr lang="en-US" sz="2400" dirty="0">
                        <a:latin typeface="Arial Black" panose="020B0A04020102020204" pitchFamily="34" charset="0"/>
                      </a:endParaRPr>
                    </a:p>
                  </a:txBody>
                  <a:tcPr marL="82428" marR="82428"/>
                </a:tc>
                <a:tc>
                  <a:txBody>
                    <a:bodyPr/>
                    <a:lstStyle/>
                    <a:p>
                      <a:r>
                        <a:rPr lang="en-US" sz="2400" dirty="0">
                          <a:latin typeface="Arial Black" panose="020B0A04020102020204" pitchFamily="34" charset="0"/>
                        </a:rPr>
                        <a:t>CMS (Core measure)</a:t>
                      </a:r>
                    </a:p>
                  </a:txBody>
                  <a:tcPr marL="82428" marR="82428"/>
                </a:tc>
                <a:tc>
                  <a:txBody>
                    <a:bodyPr/>
                    <a:lstStyle/>
                    <a:p>
                      <a:r>
                        <a:rPr lang="en-US" sz="2400" dirty="0">
                          <a:latin typeface="Arial Black" panose="020B0A04020102020204" pitchFamily="34" charset="0"/>
                        </a:rPr>
                        <a:t>Sepsis</a:t>
                      </a:r>
                      <a:r>
                        <a:rPr lang="en-US" sz="2400" baseline="0" dirty="0">
                          <a:latin typeface="Arial Black" panose="020B0A04020102020204" pitchFamily="34" charset="0"/>
                        </a:rPr>
                        <a:t> 3</a:t>
                      </a:r>
                      <a:endParaRPr lang="en-US" sz="2400" dirty="0">
                        <a:latin typeface="Arial Black" panose="020B0A04020102020204" pitchFamily="34" charset="0"/>
                      </a:endParaRPr>
                    </a:p>
                  </a:txBody>
                  <a:tcPr marL="82428" marR="82428"/>
                </a:tc>
                <a:extLst>
                  <a:ext uri="{0D108BD9-81ED-4DB2-BD59-A6C34878D82A}">
                    <a16:rowId xmlns="" xmlns:a16="http://schemas.microsoft.com/office/drawing/2014/main" val="10000"/>
                  </a:ext>
                </a:extLst>
              </a:tr>
              <a:tr h="788805">
                <a:tc>
                  <a:txBody>
                    <a:bodyPr/>
                    <a:lstStyle/>
                    <a:p>
                      <a:r>
                        <a:rPr lang="en-US" sz="2000" dirty="0">
                          <a:latin typeface="Arial Black" panose="020B0A04020102020204" pitchFamily="34" charset="0"/>
                        </a:rPr>
                        <a:t>SIRS </a:t>
                      </a:r>
                    </a:p>
                  </a:txBody>
                  <a:tcPr marL="82428" marR="82428"/>
                </a:tc>
                <a:tc>
                  <a:txBody>
                    <a:bodyPr/>
                    <a:lstStyle/>
                    <a:p>
                      <a:r>
                        <a:rPr lang="en-US" sz="2000" dirty="0">
                          <a:latin typeface="Arial Black" panose="020B0A04020102020204" pitchFamily="34" charset="0"/>
                        </a:rPr>
                        <a:t>Yes</a:t>
                      </a:r>
                    </a:p>
                  </a:txBody>
                  <a:tcPr marL="82428" marR="82428"/>
                </a:tc>
                <a:tc>
                  <a:txBody>
                    <a:bodyPr/>
                    <a:lstStyle/>
                    <a:p>
                      <a:r>
                        <a:rPr lang="en-US" sz="2000" dirty="0">
                          <a:latin typeface="Arial Black" panose="020B0A04020102020204" pitchFamily="34" charset="0"/>
                        </a:rPr>
                        <a:t>Yes</a:t>
                      </a:r>
                    </a:p>
                  </a:txBody>
                  <a:tcPr marL="82428" marR="82428"/>
                </a:tc>
                <a:tc>
                  <a:txBody>
                    <a:bodyPr/>
                    <a:lstStyle/>
                    <a:p>
                      <a:r>
                        <a:rPr lang="en-US" sz="2000" dirty="0">
                          <a:latin typeface="Arial Black" panose="020B0A04020102020204" pitchFamily="34" charset="0"/>
                        </a:rPr>
                        <a:t>Downplays utility </a:t>
                      </a:r>
                    </a:p>
                  </a:txBody>
                  <a:tcPr marL="82428" marR="82428"/>
                </a:tc>
                <a:extLst>
                  <a:ext uri="{0D108BD9-81ED-4DB2-BD59-A6C34878D82A}">
                    <a16:rowId xmlns="" xmlns:a16="http://schemas.microsoft.com/office/drawing/2014/main" val="10001"/>
                  </a:ext>
                </a:extLst>
              </a:tr>
              <a:tr h="1361499">
                <a:tc>
                  <a:txBody>
                    <a:bodyPr/>
                    <a:lstStyle/>
                    <a:p>
                      <a:r>
                        <a:rPr lang="en-US" sz="2000" dirty="0">
                          <a:latin typeface="Arial Black" panose="020B0A04020102020204" pitchFamily="34" charset="0"/>
                        </a:rPr>
                        <a:t>SEPSIS </a:t>
                      </a:r>
                    </a:p>
                  </a:txBody>
                  <a:tcPr marL="82428" marR="82428"/>
                </a:tc>
                <a:tc>
                  <a:txBody>
                    <a:bodyPr/>
                    <a:lstStyle/>
                    <a:p>
                      <a:r>
                        <a:rPr lang="en-US" sz="2000" dirty="0">
                          <a:latin typeface="Arial Black" panose="020B0A04020102020204" pitchFamily="34" charset="0"/>
                        </a:rPr>
                        <a:t>SIRS + Infection </a:t>
                      </a:r>
                    </a:p>
                  </a:txBody>
                  <a:tcPr marL="82428" marR="82428"/>
                </a:tc>
                <a:tc>
                  <a:txBody>
                    <a:bodyPr/>
                    <a:lstStyle/>
                    <a:p>
                      <a:r>
                        <a:rPr lang="en-US" sz="2000" dirty="0">
                          <a:latin typeface="Arial Black" panose="020B0A04020102020204" pitchFamily="34" charset="0"/>
                        </a:rPr>
                        <a:t>SIRS + infection </a:t>
                      </a:r>
                    </a:p>
                  </a:txBody>
                  <a:tcPr marL="82428" marR="82428"/>
                </a:tc>
                <a:tc>
                  <a:txBody>
                    <a:bodyPr/>
                    <a:lstStyle/>
                    <a:p>
                      <a:r>
                        <a:rPr lang="en-US" sz="2000" dirty="0">
                          <a:latin typeface="Arial Black" panose="020B0A04020102020204" pitchFamily="34" charset="0"/>
                        </a:rPr>
                        <a:t>Infection + </a:t>
                      </a:r>
                    </a:p>
                    <a:p>
                      <a:r>
                        <a:rPr lang="en-US" sz="2000" dirty="0">
                          <a:latin typeface="Arial Black" panose="020B0A04020102020204" pitchFamily="34" charset="0"/>
                        </a:rPr>
                        <a:t>Life threatening organ dysfunction (</a:t>
                      </a:r>
                      <a:r>
                        <a:rPr lang="en-US" sz="2000" dirty="0" err="1">
                          <a:latin typeface="Arial Black" panose="020B0A04020102020204" pitchFamily="34" charset="0"/>
                        </a:rPr>
                        <a:t>qSOFA</a:t>
                      </a:r>
                      <a:r>
                        <a:rPr lang="en-US" sz="2000" baseline="0" dirty="0">
                          <a:latin typeface="Arial Black" panose="020B0A04020102020204" pitchFamily="34" charset="0"/>
                        </a:rPr>
                        <a:t> </a:t>
                      </a:r>
                      <a:r>
                        <a:rPr lang="en-US" sz="2000" u="none" baseline="0" dirty="0">
                          <a:latin typeface="Arial Black" panose="020B0A04020102020204" pitchFamily="34" charset="0"/>
                        </a:rPr>
                        <a:t>≥ 2)</a:t>
                      </a:r>
                      <a:endParaRPr lang="en-US" sz="2000" u="none" dirty="0">
                        <a:latin typeface="Arial Black" panose="020B0A04020102020204" pitchFamily="34" charset="0"/>
                      </a:endParaRPr>
                    </a:p>
                  </a:txBody>
                  <a:tcPr marL="82428" marR="82428"/>
                </a:tc>
                <a:extLst>
                  <a:ext uri="{0D108BD9-81ED-4DB2-BD59-A6C34878D82A}">
                    <a16:rowId xmlns="" xmlns:a16="http://schemas.microsoft.com/office/drawing/2014/main" val="10002"/>
                  </a:ext>
                </a:extLst>
              </a:tr>
              <a:tr h="1361499">
                <a:tc>
                  <a:txBody>
                    <a:bodyPr/>
                    <a:lstStyle/>
                    <a:p>
                      <a:r>
                        <a:rPr lang="en-US" sz="2000" dirty="0">
                          <a:latin typeface="Arial Black" panose="020B0A04020102020204" pitchFamily="34" charset="0"/>
                        </a:rPr>
                        <a:t>SEVERE SEPSIS </a:t>
                      </a:r>
                    </a:p>
                  </a:txBody>
                  <a:tcPr marL="82428" marR="82428"/>
                </a:tc>
                <a:tc>
                  <a:txBody>
                    <a:bodyPr/>
                    <a:lstStyle/>
                    <a:p>
                      <a:r>
                        <a:rPr lang="en-US" sz="2000" dirty="0">
                          <a:latin typeface="Arial Black" panose="020B0A04020102020204" pitchFamily="34" charset="0"/>
                        </a:rPr>
                        <a:t>End</a:t>
                      </a:r>
                      <a:r>
                        <a:rPr lang="en-US" sz="2000" baseline="0" dirty="0">
                          <a:latin typeface="Arial Black" panose="020B0A04020102020204" pitchFamily="34" charset="0"/>
                        </a:rPr>
                        <a:t> organ dysfunction or lactate </a:t>
                      </a:r>
                      <a:r>
                        <a:rPr lang="en-US" sz="2000" u="sng" baseline="0" dirty="0">
                          <a:latin typeface="Arial Black" panose="020B0A04020102020204" pitchFamily="34" charset="0"/>
                        </a:rPr>
                        <a:t>&gt; </a:t>
                      </a:r>
                      <a:r>
                        <a:rPr lang="en-US" sz="2000" u="none" baseline="0" dirty="0">
                          <a:latin typeface="Arial Black" panose="020B0A04020102020204" pitchFamily="34" charset="0"/>
                        </a:rPr>
                        <a:t> 4</a:t>
                      </a:r>
                      <a:endParaRPr lang="en-US" sz="2000" u="none" dirty="0">
                        <a:latin typeface="Arial Black" panose="020B0A04020102020204" pitchFamily="34" charset="0"/>
                      </a:endParaRPr>
                    </a:p>
                  </a:txBody>
                  <a:tcPr marL="82428" marR="82428"/>
                </a:tc>
                <a:tc>
                  <a:txBody>
                    <a:bodyPr/>
                    <a:lstStyle/>
                    <a:p>
                      <a:r>
                        <a:rPr lang="en-US" sz="2000" dirty="0">
                          <a:latin typeface="Arial Black" panose="020B0A04020102020204" pitchFamily="34" charset="0"/>
                        </a:rPr>
                        <a:t>Sepsis + lactate </a:t>
                      </a:r>
                      <a:r>
                        <a:rPr lang="en-US" sz="2000" u="none" baseline="0" dirty="0">
                          <a:latin typeface="Arial Black" panose="020B0A04020102020204" pitchFamily="34" charset="0"/>
                        </a:rPr>
                        <a:t>≥</a:t>
                      </a:r>
                      <a:r>
                        <a:rPr lang="en-US" sz="2000" dirty="0">
                          <a:latin typeface="Arial Black" panose="020B0A04020102020204" pitchFamily="34" charset="0"/>
                        </a:rPr>
                        <a:t> 2</a:t>
                      </a:r>
                    </a:p>
                  </a:txBody>
                  <a:tcPr marL="82428" marR="82428"/>
                </a:tc>
                <a:tc>
                  <a:txBody>
                    <a:bodyPr/>
                    <a:lstStyle/>
                    <a:p>
                      <a:r>
                        <a:rPr lang="en-US" sz="2000" dirty="0">
                          <a:latin typeface="Arial Black" panose="020B0A04020102020204" pitchFamily="34" charset="0"/>
                        </a:rPr>
                        <a:t>N/A</a:t>
                      </a:r>
                    </a:p>
                  </a:txBody>
                  <a:tcPr marL="82428" marR="82428"/>
                </a:tc>
                <a:extLst>
                  <a:ext uri="{0D108BD9-81ED-4DB2-BD59-A6C34878D82A}">
                    <a16:rowId xmlns="" xmlns:a16="http://schemas.microsoft.com/office/drawing/2014/main" val="10003"/>
                  </a:ext>
                </a:extLst>
              </a:tr>
              <a:tr h="1361499">
                <a:tc>
                  <a:txBody>
                    <a:bodyPr/>
                    <a:lstStyle/>
                    <a:p>
                      <a:r>
                        <a:rPr lang="en-US" sz="2000" dirty="0">
                          <a:latin typeface="Arial Black" panose="020B0A04020102020204" pitchFamily="34" charset="0"/>
                        </a:rPr>
                        <a:t>SEPTIC SHOCK</a:t>
                      </a:r>
                    </a:p>
                  </a:txBody>
                  <a:tcPr marL="82428" marR="82428"/>
                </a:tc>
                <a:tc>
                  <a:txBody>
                    <a:bodyPr/>
                    <a:lstStyle/>
                    <a:p>
                      <a:r>
                        <a:rPr lang="en-US" sz="2000" dirty="0">
                          <a:latin typeface="Arial Black" panose="020B0A04020102020204" pitchFamily="34" charset="0"/>
                        </a:rPr>
                        <a:t>Persistent</a:t>
                      </a:r>
                      <a:r>
                        <a:rPr lang="en-US" sz="2000" baseline="0" dirty="0">
                          <a:latin typeface="Arial Black" panose="020B0A04020102020204" pitchFamily="34" charset="0"/>
                        </a:rPr>
                        <a:t> hypotension </a:t>
                      </a:r>
                      <a:endParaRPr lang="en-US" sz="2000" dirty="0">
                        <a:latin typeface="Arial Black" panose="020B0A04020102020204" pitchFamily="34" charset="0"/>
                      </a:endParaRPr>
                    </a:p>
                  </a:txBody>
                  <a:tcPr marL="82428" marR="82428"/>
                </a:tc>
                <a:tc>
                  <a:txBody>
                    <a:bodyPr/>
                    <a:lstStyle/>
                    <a:p>
                      <a:r>
                        <a:rPr lang="en-US" sz="2000" dirty="0">
                          <a:latin typeface="Arial Black" panose="020B0A04020102020204" pitchFamily="34" charset="0"/>
                        </a:rPr>
                        <a:t>Persistent</a:t>
                      </a:r>
                      <a:r>
                        <a:rPr lang="en-US" sz="2000" baseline="0" dirty="0">
                          <a:latin typeface="Arial Black" panose="020B0A04020102020204" pitchFamily="34" charset="0"/>
                        </a:rPr>
                        <a:t> hypotension </a:t>
                      </a:r>
                      <a:r>
                        <a:rPr lang="en-US" sz="2000" baseline="0" dirty="0" err="1">
                          <a:latin typeface="Arial Black" panose="020B0A04020102020204" pitchFamily="34" charset="0"/>
                        </a:rPr>
                        <a:t>And/OR</a:t>
                      </a:r>
                      <a:r>
                        <a:rPr lang="en-US" sz="2000" baseline="0" dirty="0">
                          <a:latin typeface="Arial Black" panose="020B0A04020102020204" pitchFamily="34" charset="0"/>
                        </a:rPr>
                        <a:t> lactate </a:t>
                      </a:r>
                      <a:r>
                        <a:rPr lang="en-US" sz="2000" u="none" baseline="0" dirty="0">
                          <a:latin typeface="Arial Black" panose="020B0A04020102020204" pitchFamily="34" charset="0"/>
                        </a:rPr>
                        <a:t>≥  4</a:t>
                      </a:r>
                      <a:endParaRPr lang="en-US" sz="2000" u="sng" dirty="0">
                        <a:latin typeface="Arial Black" panose="020B0A04020102020204" pitchFamily="34" charset="0"/>
                      </a:endParaRPr>
                    </a:p>
                  </a:txBody>
                  <a:tcPr marL="82428" marR="82428"/>
                </a:tc>
                <a:tc>
                  <a:txBody>
                    <a:bodyPr/>
                    <a:lstStyle/>
                    <a:p>
                      <a:r>
                        <a:rPr lang="en-US" sz="2000" dirty="0">
                          <a:latin typeface="Arial Black" panose="020B0A04020102020204" pitchFamily="34" charset="0"/>
                        </a:rPr>
                        <a:t>Persistent hypotension</a:t>
                      </a:r>
                      <a:r>
                        <a:rPr lang="en-US" sz="2000" baseline="0" dirty="0">
                          <a:latin typeface="Arial Black" panose="020B0A04020102020204" pitchFamily="34" charset="0"/>
                        </a:rPr>
                        <a:t> AND Lactate </a:t>
                      </a:r>
                      <a:r>
                        <a:rPr lang="en-US" sz="2000" u="none" baseline="0" dirty="0">
                          <a:latin typeface="Arial Black" panose="020B0A04020102020204" pitchFamily="34" charset="0"/>
                        </a:rPr>
                        <a:t>≥ 2</a:t>
                      </a:r>
                      <a:endParaRPr lang="en-US" sz="2000" dirty="0">
                        <a:latin typeface="Arial Black" panose="020B0A04020102020204" pitchFamily="34" charset="0"/>
                      </a:endParaRPr>
                    </a:p>
                  </a:txBody>
                  <a:tcPr marL="82428" marR="82428"/>
                </a:tc>
                <a:extLst>
                  <a:ext uri="{0D108BD9-81ED-4DB2-BD59-A6C34878D82A}">
                    <a16:rowId xmlns="" xmlns:a16="http://schemas.microsoft.com/office/drawing/2014/main" val="10004"/>
                  </a:ext>
                </a:extLst>
              </a:tr>
            </a:tbl>
          </a:graphicData>
        </a:graphic>
      </p:graphicFrame>
      <p:sp>
        <p:nvSpPr>
          <p:cNvPr id="6" name="Slide Number Placeholder 5"/>
          <p:cNvSpPr>
            <a:spLocks noGrp="1"/>
          </p:cNvSpPr>
          <p:nvPr>
            <p:ph type="sldNum" sz="quarter" idx="12"/>
          </p:nvPr>
        </p:nvSpPr>
        <p:spPr>
          <a:xfrm>
            <a:off x="11565895" y="6439532"/>
            <a:ext cx="551167" cy="365125"/>
          </a:xfrm>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325740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2"/>
            <p:extLst>
              <p:ext uri="{D42A27DB-BD31-4B8C-83A1-F6EECF244321}">
                <p14:modId xmlns:p14="http://schemas.microsoft.com/office/powerpoint/2010/main" val="3411394424"/>
              </p:ext>
            </p:extLst>
          </p:nvPr>
        </p:nvGraphicFramePr>
        <p:xfrm>
          <a:off x="447815" y="-8238"/>
          <a:ext cx="6941231" cy="6895071"/>
        </p:xfrm>
        <a:graphic>
          <a:graphicData uri="http://schemas.openxmlformats.org/drawingml/2006/table">
            <a:tbl>
              <a:tblPr firstRow="1" bandRow="1">
                <a:tableStyleId>{5C22544A-7EE6-4342-B048-85BDC9FD1C3A}</a:tableStyleId>
              </a:tblPr>
              <a:tblGrid>
                <a:gridCol w="1617636">
                  <a:extLst>
                    <a:ext uri="{9D8B030D-6E8A-4147-A177-3AD203B41FA5}">
                      <a16:colId xmlns="" xmlns:a16="http://schemas.microsoft.com/office/drawing/2014/main" val="20000"/>
                    </a:ext>
                  </a:extLst>
                </a:gridCol>
                <a:gridCol w="5323595">
                  <a:extLst>
                    <a:ext uri="{9D8B030D-6E8A-4147-A177-3AD203B41FA5}">
                      <a16:colId xmlns="" xmlns:a16="http://schemas.microsoft.com/office/drawing/2014/main" val="20001"/>
                    </a:ext>
                  </a:extLst>
                </a:gridCol>
              </a:tblGrid>
              <a:tr h="816682">
                <a:tc gridSpan="2">
                  <a:txBody>
                    <a:bodyPr/>
                    <a:lstStyle/>
                    <a:p>
                      <a:pPr algn="ctr"/>
                      <a:r>
                        <a:rPr lang="en-US" sz="2200" dirty="0">
                          <a:latin typeface="Arial Black" panose="020B0A04020102020204" pitchFamily="34" charset="0"/>
                        </a:rPr>
                        <a:t>CMS utilizes the</a:t>
                      </a:r>
                      <a:r>
                        <a:rPr lang="en-US" sz="2200" baseline="0" dirty="0">
                          <a:latin typeface="Arial Black" panose="020B0A04020102020204" pitchFamily="34" charset="0"/>
                        </a:rPr>
                        <a:t> Sepsis -1 &amp;2   definitions</a:t>
                      </a:r>
                    </a:p>
                    <a:p>
                      <a:pPr algn="ctr"/>
                      <a:endParaRPr lang="en-US" sz="2400" dirty="0">
                        <a:latin typeface="Arial Black" panose="020B0A04020102020204" pitchFamily="34" charset="0"/>
                      </a:endParaRPr>
                    </a:p>
                  </a:txBody>
                  <a:tcPr marL="95912" marR="95912"/>
                </a:tc>
                <a:tc hMerge="1">
                  <a:txBody>
                    <a:bodyPr/>
                    <a:lstStyle/>
                    <a:p>
                      <a:endParaRPr lang="en-US" dirty="0"/>
                    </a:p>
                  </a:txBody>
                  <a:tcPr/>
                </a:tc>
                <a:extLst>
                  <a:ext uri="{0D108BD9-81ED-4DB2-BD59-A6C34878D82A}">
                    <a16:rowId xmlns="" xmlns:a16="http://schemas.microsoft.com/office/drawing/2014/main" val="10000"/>
                  </a:ext>
                </a:extLst>
              </a:tr>
              <a:tr h="653106">
                <a:tc>
                  <a:txBody>
                    <a:bodyPr/>
                    <a:lstStyle/>
                    <a:p>
                      <a:r>
                        <a:rPr lang="en-US" sz="1800" b="1" dirty="0">
                          <a:latin typeface="Arial Black" panose="020B0A04020102020204" pitchFamily="34" charset="0"/>
                        </a:rPr>
                        <a:t>Sepsis</a:t>
                      </a:r>
                      <a:r>
                        <a:rPr lang="en-US" sz="1800" b="1" baseline="0" dirty="0">
                          <a:latin typeface="Arial Black" panose="020B0A04020102020204" pitchFamily="34" charset="0"/>
                        </a:rPr>
                        <a:t> </a:t>
                      </a:r>
                      <a:endParaRPr lang="en-US" sz="1800" b="1" dirty="0">
                        <a:latin typeface="Arial Black" panose="020B0A04020102020204" pitchFamily="34" charset="0"/>
                      </a:endParaRPr>
                    </a:p>
                  </a:txBody>
                  <a:tcPr marL="95912" marR="95912"/>
                </a:tc>
                <a:tc>
                  <a:txBody>
                    <a:bodyPr/>
                    <a:lstStyle/>
                    <a:p>
                      <a:r>
                        <a:rPr lang="en-US" sz="1600" b="1" u="sng" dirty="0">
                          <a:latin typeface="Arial Black" panose="020B0A04020102020204" pitchFamily="34" charset="0"/>
                        </a:rPr>
                        <a:t>&gt; </a:t>
                      </a:r>
                      <a:r>
                        <a:rPr lang="en-US" sz="1600" u="none" dirty="0">
                          <a:latin typeface="Arial Black" panose="020B0A04020102020204" pitchFamily="34" charset="0"/>
                        </a:rPr>
                        <a:t>2 SIRS criteria </a:t>
                      </a:r>
                      <a:r>
                        <a:rPr lang="en-US" sz="2000" b="1" u="none" dirty="0">
                          <a:solidFill>
                            <a:srgbClr val="FF0000"/>
                          </a:solidFill>
                          <a:latin typeface="Arial Black" panose="020B0A04020102020204" pitchFamily="34" charset="0"/>
                        </a:rPr>
                        <a:t>+</a:t>
                      </a:r>
                      <a:r>
                        <a:rPr lang="en-US" sz="1600" u="none" dirty="0">
                          <a:solidFill>
                            <a:srgbClr val="FF0000"/>
                          </a:solidFill>
                          <a:latin typeface="Arial Black" panose="020B0A04020102020204" pitchFamily="34" charset="0"/>
                        </a:rPr>
                        <a:t> </a:t>
                      </a:r>
                      <a:r>
                        <a:rPr lang="en-US" sz="1600" u="none" dirty="0">
                          <a:latin typeface="Arial Black" panose="020B0A04020102020204" pitchFamily="34" charset="0"/>
                        </a:rPr>
                        <a:t>known or suspected infection </a:t>
                      </a:r>
                      <a:endParaRPr lang="en-US" sz="1600" u="sng" dirty="0">
                        <a:latin typeface="Arial Black" panose="020B0A04020102020204" pitchFamily="34" charset="0"/>
                      </a:endParaRPr>
                    </a:p>
                  </a:txBody>
                  <a:tcPr marL="95912" marR="95912"/>
                </a:tc>
                <a:extLst>
                  <a:ext uri="{0D108BD9-81ED-4DB2-BD59-A6C34878D82A}">
                    <a16:rowId xmlns="" xmlns:a16="http://schemas.microsoft.com/office/drawing/2014/main" val="10001"/>
                  </a:ext>
                </a:extLst>
              </a:tr>
              <a:tr h="3596483">
                <a:tc>
                  <a:txBody>
                    <a:bodyPr/>
                    <a:lstStyle/>
                    <a:p>
                      <a:r>
                        <a:rPr lang="en-US" sz="1800" b="1" dirty="0">
                          <a:latin typeface="Arial Black" panose="020B0A04020102020204" pitchFamily="34" charset="0"/>
                        </a:rPr>
                        <a:t>Severe Sepsis </a:t>
                      </a:r>
                    </a:p>
                  </a:txBody>
                  <a:tcPr marL="95912" marR="95912"/>
                </a:tc>
                <a:tc>
                  <a:txBody>
                    <a:bodyPr/>
                    <a:lstStyle/>
                    <a:p>
                      <a:r>
                        <a:rPr lang="en-US" sz="1600" dirty="0">
                          <a:latin typeface="Arial Black" panose="020B0A04020102020204" pitchFamily="34" charset="0"/>
                        </a:rPr>
                        <a:t>SEPSIS </a:t>
                      </a:r>
                      <a:r>
                        <a:rPr lang="en-US" sz="1600" b="1" dirty="0">
                          <a:solidFill>
                            <a:srgbClr val="FF0000"/>
                          </a:solidFill>
                          <a:latin typeface="Arial Black" panose="020B0A04020102020204" pitchFamily="34" charset="0"/>
                        </a:rPr>
                        <a:t>AND</a:t>
                      </a:r>
                      <a:r>
                        <a:rPr lang="en-US" sz="1600" dirty="0">
                          <a:latin typeface="Arial Black" panose="020B0A04020102020204" pitchFamily="34" charset="0"/>
                        </a:rPr>
                        <a:t> at</a:t>
                      </a:r>
                      <a:r>
                        <a:rPr lang="en-US" sz="1600" baseline="0" dirty="0">
                          <a:latin typeface="Arial Black" panose="020B0A04020102020204" pitchFamily="34" charset="0"/>
                        </a:rPr>
                        <a:t> least </a:t>
                      </a:r>
                      <a:r>
                        <a:rPr lang="en-US" sz="1600" b="1" baseline="0" dirty="0">
                          <a:solidFill>
                            <a:srgbClr val="FF0000"/>
                          </a:solidFill>
                          <a:latin typeface="Arial Black" panose="020B0A04020102020204" pitchFamily="34" charset="0"/>
                        </a:rPr>
                        <a:t>1 sign </a:t>
                      </a:r>
                      <a:r>
                        <a:rPr lang="en-US" sz="1600" baseline="0" dirty="0">
                          <a:latin typeface="Arial Black" panose="020B0A04020102020204" pitchFamily="34" charset="0"/>
                        </a:rPr>
                        <a:t>of organ dysfunction:</a:t>
                      </a:r>
                    </a:p>
                    <a:p>
                      <a:pPr marL="285750" indent="-285750">
                        <a:buFont typeface="Arial" panose="020B0604020202020204" pitchFamily="34" charset="0"/>
                        <a:buChar char="•"/>
                      </a:pPr>
                      <a:r>
                        <a:rPr lang="en-US" sz="1400" dirty="0">
                          <a:latin typeface="Arial Black" panose="020B0A04020102020204" pitchFamily="34" charset="0"/>
                        </a:rPr>
                        <a:t>Sepsis induced hypotension</a:t>
                      </a:r>
                    </a:p>
                    <a:p>
                      <a:pPr marL="742950" lvl="1" indent="-285750">
                        <a:buFont typeface="Arial" panose="020B0604020202020204" pitchFamily="34" charset="0"/>
                        <a:buChar char="•"/>
                      </a:pPr>
                      <a:r>
                        <a:rPr lang="en-US" sz="1400" dirty="0">
                          <a:latin typeface="Arial Black" panose="020B0A04020102020204" pitchFamily="34" charset="0"/>
                        </a:rPr>
                        <a:t>SBP</a:t>
                      </a:r>
                      <a:r>
                        <a:rPr lang="en-US" sz="1400" b="1" dirty="0">
                          <a:latin typeface="Arial Black" panose="020B0A04020102020204" pitchFamily="34" charset="0"/>
                        </a:rPr>
                        <a:t> &lt;</a:t>
                      </a:r>
                      <a:r>
                        <a:rPr lang="en-US" sz="1400" b="1" baseline="0" dirty="0">
                          <a:latin typeface="Arial Black" panose="020B0A04020102020204" pitchFamily="34" charset="0"/>
                        </a:rPr>
                        <a:t> </a:t>
                      </a:r>
                      <a:r>
                        <a:rPr lang="en-US" sz="1400" baseline="0" dirty="0">
                          <a:latin typeface="Arial Black" panose="020B0A04020102020204" pitchFamily="34" charset="0"/>
                        </a:rPr>
                        <a:t>90</a:t>
                      </a:r>
                    </a:p>
                    <a:p>
                      <a:pPr marL="742950" lvl="1" indent="-285750">
                        <a:buFont typeface="Arial" panose="020B0604020202020204" pitchFamily="34" charset="0"/>
                        <a:buChar char="•"/>
                      </a:pPr>
                      <a:r>
                        <a:rPr lang="en-US" sz="1400" baseline="0" dirty="0">
                          <a:latin typeface="Arial Black" panose="020B0A04020102020204" pitchFamily="34" charset="0"/>
                        </a:rPr>
                        <a:t>MAP </a:t>
                      </a:r>
                      <a:r>
                        <a:rPr lang="en-US" sz="1400" b="1" baseline="0" dirty="0">
                          <a:latin typeface="Arial Black" panose="020B0A04020102020204" pitchFamily="34" charset="0"/>
                        </a:rPr>
                        <a:t>&lt;</a:t>
                      </a:r>
                      <a:r>
                        <a:rPr lang="en-US" sz="1400" baseline="0" dirty="0">
                          <a:latin typeface="Arial Black" panose="020B0A04020102020204" pitchFamily="34" charset="0"/>
                        </a:rPr>
                        <a:t> 65 mm Hg </a:t>
                      </a:r>
                    </a:p>
                    <a:p>
                      <a:pPr marL="742950" lvl="1" indent="-285750">
                        <a:buFont typeface="Arial" panose="020B0604020202020204" pitchFamily="34" charset="0"/>
                        <a:buChar char="•"/>
                      </a:pPr>
                      <a:r>
                        <a:rPr lang="en-US" sz="1400" baseline="0" dirty="0">
                          <a:latin typeface="Arial Black" panose="020B0A04020102020204" pitchFamily="34" charset="0"/>
                        </a:rPr>
                        <a:t>Dec. in SBP by</a:t>
                      </a:r>
                      <a:r>
                        <a:rPr lang="en-US" sz="1400" b="1" baseline="0" dirty="0">
                          <a:latin typeface="Arial Black" panose="020B0A04020102020204" pitchFamily="34" charset="0"/>
                        </a:rPr>
                        <a:t> &gt; </a:t>
                      </a:r>
                      <a:r>
                        <a:rPr lang="en-US" sz="1400" baseline="0" dirty="0">
                          <a:latin typeface="Arial Black" panose="020B0A04020102020204" pitchFamily="34" charset="0"/>
                        </a:rPr>
                        <a:t>40 mm Hg from baseline</a:t>
                      </a:r>
                    </a:p>
                    <a:p>
                      <a:pPr marL="285750" lvl="0" indent="-285750">
                        <a:buFont typeface="Arial" panose="020B0604020202020204" pitchFamily="34" charset="0"/>
                        <a:buChar char="•"/>
                      </a:pPr>
                      <a:r>
                        <a:rPr lang="en-US" sz="1400" baseline="0" dirty="0">
                          <a:latin typeface="Arial Black" panose="020B0A04020102020204" pitchFamily="34" charset="0"/>
                        </a:rPr>
                        <a:t>CR </a:t>
                      </a:r>
                      <a:r>
                        <a:rPr lang="en-US" sz="1400" b="1" baseline="0" dirty="0">
                          <a:latin typeface="Arial Black" panose="020B0A04020102020204" pitchFamily="34" charset="0"/>
                        </a:rPr>
                        <a:t>&gt; </a:t>
                      </a:r>
                      <a:r>
                        <a:rPr lang="en-US" sz="1400" baseline="0" dirty="0">
                          <a:latin typeface="Arial Black" panose="020B0A04020102020204" pitchFamily="34" charset="0"/>
                        </a:rPr>
                        <a:t>2.0 or u/o </a:t>
                      </a:r>
                      <a:r>
                        <a:rPr lang="en-US" sz="1400" b="1" baseline="0" dirty="0">
                          <a:latin typeface="Arial Black" panose="020B0A04020102020204" pitchFamily="34" charset="0"/>
                        </a:rPr>
                        <a:t>&lt; </a:t>
                      </a:r>
                      <a:r>
                        <a:rPr lang="en-US" sz="1400" baseline="0" dirty="0">
                          <a:latin typeface="Arial Black" panose="020B0A04020102020204" pitchFamily="34" charset="0"/>
                        </a:rPr>
                        <a:t>0.5 ml/hg/</a:t>
                      </a:r>
                      <a:r>
                        <a:rPr lang="en-US" sz="1400" baseline="0" dirty="0" err="1">
                          <a:latin typeface="Arial Black" panose="020B0A04020102020204" pitchFamily="34" charset="0"/>
                        </a:rPr>
                        <a:t>hr</a:t>
                      </a:r>
                      <a:endParaRPr lang="en-US" sz="1400" baseline="0" dirty="0">
                        <a:latin typeface="Arial Black" panose="020B0A04020102020204" pitchFamily="34" charset="0"/>
                      </a:endParaRPr>
                    </a:p>
                    <a:p>
                      <a:pPr marL="285750" lvl="0" indent="-285750">
                        <a:buFont typeface="Arial" panose="020B0604020202020204" pitchFamily="34" charset="0"/>
                        <a:buChar char="•"/>
                      </a:pPr>
                      <a:r>
                        <a:rPr lang="en-US" sz="1400" baseline="0" dirty="0">
                          <a:latin typeface="Arial Black" panose="020B0A04020102020204" pitchFamily="34" charset="0"/>
                        </a:rPr>
                        <a:t>Bilirubin</a:t>
                      </a:r>
                      <a:r>
                        <a:rPr lang="en-US" sz="1400" b="1" baseline="0" dirty="0">
                          <a:latin typeface="Arial Black" panose="020B0A04020102020204" pitchFamily="34" charset="0"/>
                        </a:rPr>
                        <a:t> &gt; </a:t>
                      </a:r>
                      <a:r>
                        <a:rPr lang="en-US" sz="1400" baseline="0" dirty="0">
                          <a:latin typeface="Arial Black" panose="020B0A04020102020204" pitchFamily="34" charset="0"/>
                        </a:rPr>
                        <a:t>2.0 mg/dL</a:t>
                      </a:r>
                    </a:p>
                    <a:p>
                      <a:pPr marL="285750" lvl="0" indent="-285750">
                        <a:buFont typeface="Arial" panose="020B0604020202020204" pitchFamily="34" charset="0"/>
                        <a:buChar char="•"/>
                      </a:pPr>
                      <a:r>
                        <a:rPr lang="en-US" sz="1400" baseline="0" dirty="0">
                          <a:latin typeface="Arial Black" panose="020B0A04020102020204" pitchFamily="34" charset="0"/>
                        </a:rPr>
                        <a:t>Platelet </a:t>
                      </a:r>
                      <a:r>
                        <a:rPr lang="en-US" sz="1400" b="1" baseline="0" dirty="0">
                          <a:latin typeface="Arial Black" panose="020B0A04020102020204" pitchFamily="34" charset="0"/>
                        </a:rPr>
                        <a:t>&lt; </a:t>
                      </a:r>
                      <a:r>
                        <a:rPr lang="en-US" sz="1400" baseline="0" dirty="0">
                          <a:latin typeface="Arial Black" panose="020B0A04020102020204" pitchFamily="34" charset="0"/>
                        </a:rPr>
                        <a:t>100,000/mm3</a:t>
                      </a:r>
                    </a:p>
                    <a:p>
                      <a:pPr marL="285750" lvl="0" indent="-285750">
                        <a:buFont typeface="Arial" panose="020B0604020202020204" pitchFamily="34" charset="0"/>
                        <a:buChar char="•"/>
                      </a:pPr>
                      <a:r>
                        <a:rPr lang="en-US" sz="1400" baseline="0" dirty="0">
                          <a:latin typeface="Arial Black" panose="020B0A04020102020204" pitchFamily="34" charset="0"/>
                        </a:rPr>
                        <a:t>INR </a:t>
                      </a:r>
                      <a:r>
                        <a:rPr lang="en-US" sz="1400" b="1" baseline="0" dirty="0">
                          <a:latin typeface="Arial Black" panose="020B0A04020102020204" pitchFamily="34" charset="0"/>
                        </a:rPr>
                        <a:t>&gt;</a:t>
                      </a:r>
                      <a:r>
                        <a:rPr lang="en-US" sz="1400" baseline="0" dirty="0">
                          <a:latin typeface="Arial Black" panose="020B0A04020102020204" pitchFamily="34" charset="0"/>
                        </a:rPr>
                        <a:t> 1.5 or PTT </a:t>
                      </a:r>
                      <a:r>
                        <a:rPr lang="en-US" sz="1400" b="1" baseline="0" dirty="0">
                          <a:latin typeface="Arial Black" panose="020B0A04020102020204" pitchFamily="34" charset="0"/>
                        </a:rPr>
                        <a:t>&gt;</a:t>
                      </a:r>
                      <a:r>
                        <a:rPr lang="en-US" sz="1400" baseline="0" dirty="0">
                          <a:latin typeface="Arial Black" panose="020B0A04020102020204" pitchFamily="34" charset="0"/>
                        </a:rPr>
                        <a:t> 60 sec</a:t>
                      </a:r>
                    </a:p>
                    <a:p>
                      <a:pPr marL="285750" lvl="0" indent="-285750">
                        <a:buFont typeface="Arial" panose="020B0604020202020204" pitchFamily="34" charset="0"/>
                        <a:buChar char="•"/>
                      </a:pPr>
                      <a:r>
                        <a:rPr lang="en-US" sz="1400" baseline="0" dirty="0">
                          <a:latin typeface="Arial Black" panose="020B0A04020102020204" pitchFamily="34" charset="0"/>
                        </a:rPr>
                        <a:t>Lactate</a:t>
                      </a:r>
                      <a:r>
                        <a:rPr lang="en-US" sz="1400" b="1" baseline="0" dirty="0">
                          <a:latin typeface="Arial Black" panose="020B0A04020102020204" pitchFamily="34" charset="0"/>
                        </a:rPr>
                        <a:t> </a:t>
                      </a:r>
                      <a:r>
                        <a:rPr lang="en-US" sz="1400" b="1" u="sng" baseline="0" dirty="0">
                          <a:latin typeface="Arial Black" panose="020B0A04020102020204" pitchFamily="34" charset="0"/>
                        </a:rPr>
                        <a:t>&gt;</a:t>
                      </a:r>
                      <a:r>
                        <a:rPr lang="en-US" sz="1400" b="1" baseline="0" dirty="0">
                          <a:latin typeface="Arial Black" panose="020B0A04020102020204" pitchFamily="34" charset="0"/>
                        </a:rPr>
                        <a:t> </a:t>
                      </a:r>
                      <a:r>
                        <a:rPr lang="en-US" sz="1400" baseline="0" dirty="0">
                          <a:latin typeface="Arial Black" panose="020B0A04020102020204" pitchFamily="34" charset="0"/>
                        </a:rPr>
                        <a:t>2 </a:t>
                      </a:r>
                      <a:r>
                        <a:rPr lang="en-US" sz="1400" baseline="0" dirty="0" err="1">
                          <a:latin typeface="Arial Black" panose="020B0A04020102020204" pitchFamily="34" charset="0"/>
                        </a:rPr>
                        <a:t>mmol</a:t>
                      </a:r>
                      <a:r>
                        <a:rPr lang="en-US" sz="1400" baseline="0" dirty="0">
                          <a:latin typeface="Arial Black" panose="020B0A04020102020204" pitchFamily="34" charset="0"/>
                        </a:rPr>
                        <a:t>/L</a:t>
                      </a:r>
                    </a:p>
                    <a:p>
                      <a:pPr marL="285750" lvl="0" indent="-285750">
                        <a:buFont typeface="Arial" panose="020B0604020202020204" pitchFamily="34" charset="0"/>
                        <a:buChar char="•"/>
                      </a:pPr>
                      <a:r>
                        <a:rPr lang="en-US" sz="1400" baseline="0" dirty="0">
                          <a:latin typeface="Arial Black" panose="020B0A04020102020204" pitchFamily="34" charset="0"/>
                        </a:rPr>
                        <a:t>Acute respiratory failure  (new need for </a:t>
                      </a:r>
                      <a:r>
                        <a:rPr lang="en-US" sz="1400" baseline="0" dirty="0" err="1">
                          <a:latin typeface="Arial Black" panose="020B0A04020102020204" pitchFamily="34" charset="0"/>
                        </a:rPr>
                        <a:t>BiPAP</a:t>
                      </a:r>
                      <a:r>
                        <a:rPr lang="en-US" sz="1400" baseline="0" dirty="0">
                          <a:latin typeface="Arial Black" panose="020B0A04020102020204" pitchFamily="34" charset="0"/>
                        </a:rPr>
                        <a:t> or ETT)</a:t>
                      </a:r>
                    </a:p>
                    <a:p>
                      <a:pPr marL="285750" lvl="0" indent="-285750">
                        <a:buFont typeface="Arial" panose="020B0604020202020204" pitchFamily="34" charset="0"/>
                        <a:buChar char="•"/>
                      </a:pPr>
                      <a:endParaRPr lang="en-US" sz="1400" dirty="0">
                        <a:latin typeface="Arial Black" panose="020B0A04020102020204" pitchFamily="34" charset="0"/>
                      </a:endParaRPr>
                    </a:p>
                  </a:txBody>
                  <a:tcPr marL="95912" marR="95912"/>
                </a:tc>
                <a:extLst>
                  <a:ext uri="{0D108BD9-81ED-4DB2-BD59-A6C34878D82A}">
                    <a16:rowId xmlns="" xmlns:a16="http://schemas.microsoft.com/office/drawing/2014/main" val="10002"/>
                  </a:ext>
                </a:extLst>
              </a:tr>
              <a:tr h="1697519">
                <a:tc>
                  <a:txBody>
                    <a:bodyPr/>
                    <a:lstStyle/>
                    <a:p>
                      <a:r>
                        <a:rPr lang="en-US" sz="1800" b="1" dirty="0">
                          <a:latin typeface="Arial Black" panose="020B0A04020102020204" pitchFamily="34" charset="0"/>
                        </a:rPr>
                        <a:t>Septic</a:t>
                      </a:r>
                      <a:r>
                        <a:rPr lang="en-US" sz="1800" b="1" baseline="0" dirty="0">
                          <a:latin typeface="Arial Black" panose="020B0A04020102020204" pitchFamily="34" charset="0"/>
                        </a:rPr>
                        <a:t> Shock</a:t>
                      </a:r>
                      <a:endParaRPr lang="en-US" sz="1800" b="1" dirty="0">
                        <a:latin typeface="Arial Black" panose="020B0A04020102020204" pitchFamily="34" charset="0"/>
                      </a:endParaRPr>
                    </a:p>
                  </a:txBody>
                  <a:tcPr marL="95912" marR="95912"/>
                </a:tc>
                <a:tc>
                  <a:txBody>
                    <a:bodyPr/>
                    <a:lstStyle/>
                    <a:p>
                      <a:r>
                        <a:rPr lang="en-US" sz="1600" dirty="0">
                          <a:latin typeface="Arial Black" panose="020B0A04020102020204" pitchFamily="34" charset="0"/>
                        </a:rPr>
                        <a:t>Severe Sepsis</a:t>
                      </a:r>
                      <a:r>
                        <a:rPr lang="en-US" sz="1600" baseline="0" dirty="0">
                          <a:latin typeface="Arial Black" panose="020B0A04020102020204" pitchFamily="34" charset="0"/>
                        </a:rPr>
                        <a:t> </a:t>
                      </a:r>
                      <a:r>
                        <a:rPr lang="en-US" sz="1600" b="1" baseline="0" dirty="0">
                          <a:solidFill>
                            <a:srgbClr val="FF0000"/>
                          </a:solidFill>
                          <a:latin typeface="Arial Black" panose="020B0A04020102020204" pitchFamily="34" charset="0"/>
                        </a:rPr>
                        <a:t>AND</a:t>
                      </a:r>
                      <a:r>
                        <a:rPr lang="en-US" sz="1600" baseline="0" dirty="0">
                          <a:solidFill>
                            <a:srgbClr val="FF0000"/>
                          </a:solidFill>
                          <a:latin typeface="Arial Black" panose="020B0A04020102020204" pitchFamily="34" charset="0"/>
                        </a:rPr>
                        <a:t> </a:t>
                      </a:r>
                    </a:p>
                    <a:p>
                      <a:pPr marL="285750" indent="-285750">
                        <a:buFont typeface="Arial" panose="020B0604020202020204" pitchFamily="34" charset="0"/>
                        <a:buChar char="•"/>
                      </a:pPr>
                      <a:r>
                        <a:rPr lang="en-US" sz="1400" baseline="0" dirty="0">
                          <a:latin typeface="Arial Black" panose="020B0A04020102020204" pitchFamily="34" charset="0"/>
                        </a:rPr>
                        <a:t>Persistent hypotension after 30 mL/kg crystalloid bolus </a:t>
                      </a:r>
                      <a:endParaRPr lang="en-US" sz="1400" baseline="0" dirty="0" smtClean="0">
                        <a:latin typeface="Arial Black" panose="020B0A04020102020204" pitchFamily="34" charset="0"/>
                      </a:endParaRPr>
                    </a:p>
                    <a:p>
                      <a:pPr marL="285750" indent="-285750">
                        <a:buFont typeface="Arial" panose="020B0604020202020204" pitchFamily="34" charset="0"/>
                        <a:buChar char="•"/>
                      </a:pPr>
                      <a:r>
                        <a:rPr lang="en-US" sz="1400" b="1" baseline="0" dirty="0" smtClean="0">
                          <a:latin typeface="Arial Black" panose="020B0A04020102020204" pitchFamily="34" charset="0"/>
                        </a:rPr>
                        <a:t>OR</a:t>
                      </a:r>
                      <a:endParaRPr lang="en-US" sz="1400" b="1" baseline="0" dirty="0">
                        <a:latin typeface="Arial Black" panose="020B0A04020102020204" pitchFamily="34" charset="0"/>
                      </a:endParaRPr>
                    </a:p>
                    <a:p>
                      <a:pPr marL="285750" indent="-285750">
                        <a:buFont typeface="Arial" panose="020B0604020202020204" pitchFamily="34" charset="0"/>
                        <a:buChar char="•"/>
                      </a:pPr>
                      <a:r>
                        <a:rPr lang="en-US" sz="1400" baseline="0" dirty="0">
                          <a:latin typeface="Arial Black" panose="020B0A04020102020204" pitchFamily="34" charset="0"/>
                        </a:rPr>
                        <a:t>Lactate </a:t>
                      </a:r>
                      <a:r>
                        <a:rPr lang="en-US" sz="1400" b="1" u="sng" baseline="0" dirty="0">
                          <a:latin typeface="Arial Black" panose="020B0A04020102020204" pitchFamily="34" charset="0"/>
                        </a:rPr>
                        <a:t>&gt; </a:t>
                      </a:r>
                      <a:r>
                        <a:rPr lang="en-US" sz="1400" b="0" u="none" baseline="0" dirty="0">
                          <a:latin typeface="Arial Black" panose="020B0A04020102020204" pitchFamily="34" charset="0"/>
                        </a:rPr>
                        <a:t>4 </a:t>
                      </a:r>
                      <a:r>
                        <a:rPr lang="en-US" sz="1400" b="0" u="none" baseline="0" dirty="0" err="1">
                          <a:latin typeface="Arial Black" panose="020B0A04020102020204" pitchFamily="34" charset="0"/>
                        </a:rPr>
                        <a:t>mmol</a:t>
                      </a:r>
                      <a:r>
                        <a:rPr lang="en-US" sz="1400" b="0" u="none" baseline="0" dirty="0">
                          <a:latin typeface="Arial Black" panose="020B0A04020102020204" pitchFamily="34" charset="0"/>
                        </a:rPr>
                        <a:t>/L</a:t>
                      </a:r>
                    </a:p>
                    <a:p>
                      <a:pPr marL="285750" indent="-285750">
                        <a:buFont typeface="Arial" panose="020B0604020202020204" pitchFamily="34" charset="0"/>
                        <a:buChar char="•"/>
                      </a:pPr>
                      <a:endParaRPr lang="en-US" sz="1400" b="0" u="none" baseline="0" dirty="0">
                        <a:latin typeface="Arial Black" panose="020B0A04020102020204" pitchFamily="34" charset="0"/>
                      </a:endParaRPr>
                    </a:p>
                    <a:p>
                      <a:pPr marL="0" indent="0">
                        <a:buFont typeface="Arial" panose="020B0604020202020204" pitchFamily="34" charset="0"/>
                        <a:buNone/>
                      </a:pPr>
                      <a:r>
                        <a:rPr lang="en-US" sz="1400" b="1" u="none" baseline="0" dirty="0">
                          <a:latin typeface="Arial Black" panose="020B0A04020102020204" pitchFamily="34" charset="0"/>
                        </a:rPr>
                        <a:t>                                                                                                     Levy, 2003</a:t>
                      </a:r>
                      <a:endParaRPr lang="en-US" sz="1400" b="1" u="sng" dirty="0">
                        <a:latin typeface="Arial Black" panose="020B0A04020102020204" pitchFamily="34" charset="0"/>
                      </a:endParaRPr>
                    </a:p>
                  </a:txBody>
                  <a:tcPr marL="95912" marR="95912"/>
                </a:tc>
                <a:extLst>
                  <a:ext uri="{0D108BD9-81ED-4DB2-BD59-A6C34878D82A}">
                    <a16:rowId xmlns="" xmlns:a16="http://schemas.microsoft.com/office/drawing/2014/main" val="10003"/>
                  </a:ext>
                </a:extLst>
              </a:tr>
            </a:tbl>
          </a:graphicData>
        </a:graphic>
      </p:graphicFrame>
      <p:sp>
        <p:nvSpPr>
          <p:cNvPr id="5" name="Text Placeholder 4"/>
          <p:cNvSpPr>
            <a:spLocks noGrp="1"/>
          </p:cNvSpPr>
          <p:nvPr>
            <p:ph type="body" sz="quarter" idx="3"/>
          </p:nvPr>
        </p:nvSpPr>
        <p:spPr>
          <a:xfrm>
            <a:off x="7569463" y="446314"/>
            <a:ext cx="4138833" cy="576262"/>
          </a:xfrm>
        </p:spPr>
        <p:txBody>
          <a:bodyPr/>
          <a:lstStyle/>
          <a:p>
            <a:r>
              <a:rPr lang="en-US" dirty="0">
                <a:latin typeface="Arial Black" panose="020B0A04020102020204" pitchFamily="34" charset="0"/>
              </a:rPr>
              <a:t>CMS SEP1 Measure</a:t>
            </a:r>
          </a:p>
        </p:txBody>
      </p:sp>
      <p:sp>
        <p:nvSpPr>
          <p:cNvPr id="6" name="Content Placeholder 5"/>
          <p:cNvSpPr>
            <a:spLocks noGrp="1"/>
          </p:cNvSpPr>
          <p:nvPr>
            <p:ph sz="quarter" idx="4"/>
          </p:nvPr>
        </p:nvSpPr>
        <p:spPr>
          <a:xfrm>
            <a:off x="7592785" y="1387929"/>
            <a:ext cx="3910237" cy="4403270"/>
          </a:xfrm>
        </p:spPr>
        <p:txBody>
          <a:bodyPr>
            <a:normAutofit/>
          </a:bodyPr>
          <a:lstStyle/>
          <a:p>
            <a:pPr marL="0" indent="0">
              <a:buNone/>
            </a:pPr>
            <a:endParaRPr lang="en-US" sz="2400" dirty="0">
              <a:latin typeface="Arial Black" panose="020B0A04020102020204" pitchFamily="34" charset="0"/>
            </a:endParaRPr>
          </a:p>
          <a:p>
            <a:r>
              <a:rPr lang="en-US" sz="2400" dirty="0">
                <a:latin typeface="Arial Black" panose="020B0A04020102020204" pitchFamily="34" charset="0"/>
              </a:rPr>
              <a:t>Focused on adherence to the 3 and 6 hour treatment bundles</a:t>
            </a:r>
          </a:p>
          <a:p>
            <a:r>
              <a:rPr lang="en-US" sz="2400" dirty="0">
                <a:latin typeface="Arial Black" panose="020B0A04020102020204" pitchFamily="34" charset="0"/>
              </a:rPr>
              <a:t>Pass or fail measure</a:t>
            </a:r>
          </a:p>
          <a:p>
            <a:pPr lvl="1"/>
            <a:r>
              <a:rPr lang="en-US" sz="2000" dirty="0">
                <a:latin typeface="Arial Black" panose="020B0A04020102020204" pitchFamily="34" charset="0"/>
              </a:rPr>
              <a:t>Retrospective review of sepsis patients</a:t>
            </a:r>
          </a:p>
          <a:p>
            <a:pPr lvl="1"/>
            <a:r>
              <a:rPr lang="en-US" sz="2000" dirty="0">
                <a:latin typeface="Arial Black" panose="020B0A04020102020204" pitchFamily="34" charset="0"/>
              </a:rPr>
              <a:t>7 component metrics </a:t>
            </a:r>
          </a:p>
        </p:txBody>
      </p:sp>
      <p:sp>
        <p:nvSpPr>
          <p:cNvPr id="7" name="Slide Number Placeholder 6"/>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2520976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29344746"/>
              </p:ext>
            </p:extLst>
          </p:nvPr>
        </p:nvGraphicFramePr>
        <p:xfrm>
          <a:off x="141314" y="584775"/>
          <a:ext cx="11754200" cy="6028002"/>
        </p:xfrm>
        <a:graphic>
          <a:graphicData uri="http://schemas.openxmlformats.org/drawingml/2006/table">
            <a:tbl>
              <a:tblPr firstRow="1" bandRow="1">
                <a:tableStyleId>{5C22544A-7EE6-4342-B048-85BDC9FD1C3A}</a:tableStyleId>
              </a:tblPr>
              <a:tblGrid>
                <a:gridCol w="2938550">
                  <a:extLst>
                    <a:ext uri="{9D8B030D-6E8A-4147-A177-3AD203B41FA5}">
                      <a16:colId xmlns="" xmlns:a16="http://schemas.microsoft.com/office/drawing/2014/main" val="20000"/>
                    </a:ext>
                  </a:extLst>
                </a:gridCol>
                <a:gridCol w="2177936">
                  <a:extLst>
                    <a:ext uri="{9D8B030D-6E8A-4147-A177-3AD203B41FA5}">
                      <a16:colId xmlns="" xmlns:a16="http://schemas.microsoft.com/office/drawing/2014/main" val="20001"/>
                    </a:ext>
                  </a:extLst>
                </a:gridCol>
                <a:gridCol w="2249905">
                  <a:extLst>
                    <a:ext uri="{9D8B030D-6E8A-4147-A177-3AD203B41FA5}">
                      <a16:colId xmlns="" xmlns:a16="http://schemas.microsoft.com/office/drawing/2014/main" val="20002"/>
                    </a:ext>
                  </a:extLst>
                </a:gridCol>
                <a:gridCol w="4387809">
                  <a:extLst>
                    <a:ext uri="{9D8B030D-6E8A-4147-A177-3AD203B41FA5}">
                      <a16:colId xmlns="" xmlns:a16="http://schemas.microsoft.com/office/drawing/2014/main" val="20003"/>
                    </a:ext>
                  </a:extLst>
                </a:gridCol>
              </a:tblGrid>
              <a:tr h="554468">
                <a:tc>
                  <a:txBody>
                    <a:bodyPr/>
                    <a:lstStyle/>
                    <a:p>
                      <a:r>
                        <a:rPr lang="en-US" sz="1800" b="1" dirty="0">
                          <a:latin typeface="Arial Black" panose="020B0A04020102020204" pitchFamily="34" charset="0"/>
                        </a:rPr>
                        <a:t>Required</a:t>
                      </a:r>
                      <a:r>
                        <a:rPr lang="en-US" sz="1800" b="1" baseline="0" dirty="0">
                          <a:latin typeface="Arial Black" panose="020B0A04020102020204" pitchFamily="34" charset="0"/>
                        </a:rPr>
                        <a:t> action </a:t>
                      </a:r>
                      <a:endParaRPr lang="en-US" sz="1800" b="1" dirty="0">
                        <a:latin typeface="Arial Black" panose="020B0A04020102020204" pitchFamily="34" charset="0"/>
                      </a:endParaRPr>
                    </a:p>
                  </a:txBody>
                  <a:tcPr/>
                </a:tc>
                <a:tc gridSpan="2">
                  <a:txBody>
                    <a:bodyPr/>
                    <a:lstStyle/>
                    <a:p>
                      <a:pPr algn="ctr"/>
                      <a:r>
                        <a:rPr lang="en-US" sz="1800" b="1" dirty="0">
                          <a:latin typeface="Arial Black" panose="020B0A04020102020204" pitchFamily="34" charset="0"/>
                        </a:rPr>
                        <a:t>Severe sepsis</a:t>
                      </a:r>
                      <a:r>
                        <a:rPr lang="en-US" sz="1800" b="1" baseline="0" dirty="0">
                          <a:latin typeface="Arial Black" panose="020B0A04020102020204" pitchFamily="34" charset="0"/>
                        </a:rPr>
                        <a:t> </a:t>
                      </a:r>
                    </a:p>
                    <a:p>
                      <a:r>
                        <a:rPr lang="en-US" sz="1800" b="1" baseline="0" dirty="0">
                          <a:latin typeface="Arial Black" panose="020B0A04020102020204" pitchFamily="34" charset="0"/>
                        </a:rPr>
                        <a:t>3 </a:t>
                      </a:r>
                      <a:r>
                        <a:rPr lang="en-US" sz="1800" b="1" baseline="0" dirty="0" err="1">
                          <a:latin typeface="Arial Black" panose="020B0A04020102020204" pitchFamily="34" charset="0"/>
                        </a:rPr>
                        <a:t>Hr</a:t>
                      </a:r>
                      <a:r>
                        <a:rPr lang="en-US" sz="1800" b="1" baseline="0" dirty="0">
                          <a:latin typeface="Arial Black" panose="020B0A04020102020204" pitchFamily="34" charset="0"/>
                        </a:rPr>
                        <a:t> treatment                6 </a:t>
                      </a:r>
                      <a:r>
                        <a:rPr lang="en-US" sz="1800" b="1" baseline="0" dirty="0" err="1">
                          <a:latin typeface="Arial Black" panose="020B0A04020102020204" pitchFamily="34" charset="0"/>
                        </a:rPr>
                        <a:t>Hr</a:t>
                      </a:r>
                      <a:r>
                        <a:rPr lang="en-US" sz="1800" b="1" baseline="0" dirty="0">
                          <a:latin typeface="Arial Black" panose="020B0A04020102020204" pitchFamily="34" charset="0"/>
                        </a:rPr>
                        <a:t> treatment </a:t>
                      </a:r>
                    </a:p>
                  </a:txBody>
                  <a:tcPr/>
                </a:tc>
                <a:tc hMerge="1">
                  <a:txBody>
                    <a:bodyPr/>
                    <a:lstStyle/>
                    <a:p>
                      <a:endParaRPr lang="en-US" dirty="0"/>
                    </a:p>
                  </a:txBody>
                  <a:tcPr/>
                </a:tc>
                <a:tc>
                  <a:txBody>
                    <a:bodyPr/>
                    <a:lstStyle/>
                    <a:p>
                      <a:r>
                        <a:rPr lang="en-US" sz="1800" b="1" dirty="0">
                          <a:latin typeface="Arial Black" panose="020B0A04020102020204" pitchFamily="34" charset="0"/>
                        </a:rPr>
                        <a:t>Septic shock </a:t>
                      </a:r>
                    </a:p>
                  </a:txBody>
                  <a:tcPr/>
                </a:tc>
                <a:extLst>
                  <a:ext uri="{0D108BD9-81ED-4DB2-BD59-A6C34878D82A}">
                    <a16:rowId xmlns="" xmlns:a16="http://schemas.microsoft.com/office/drawing/2014/main" val="10000"/>
                  </a:ext>
                </a:extLst>
              </a:tr>
              <a:tr h="554468">
                <a:tc>
                  <a:txBody>
                    <a:bodyPr/>
                    <a:lstStyle/>
                    <a:p>
                      <a:r>
                        <a:rPr lang="en-US" sz="1600" dirty="0">
                          <a:latin typeface="Arial Black" panose="020B0A04020102020204" pitchFamily="34" charset="0"/>
                        </a:rPr>
                        <a:t>Initial</a:t>
                      </a:r>
                      <a:r>
                        <a:rPr lang="en-US" sz="1600" baseline="0" dirty="0">
                          <a:latin typeface="Arial Black" panose="020B0A04020102020204" pitchFamily="34" charset="0"/>
                        </a:rPr>
                        <a:t> lactate collection</a:t>
                      </a:r>
                      <a:endParaRPr lang="en-US" sz="1600" dirty="0">
                        <a:latin typeface="Arial Black" panose="020B0A04020102020204" pitchFamily="34" charset="0"/>
                      </a:endParaRPr>
                    </a:p>
                  </a:txBody>
                  <a:tcPr/>
                </a:tc>
                <a:tc>
                  <a:txBody>
                    <a:bodyPr/>
                    <a:lstStyle/>
                    <a:p>
                      <a:r>
                        <a:rPr lang="en-US" sz="1600" dirty="0">
                          <a:latin typeface="Arial Black" panose="020B0A04020102020204" pitchFamily="34" charset="0"/>
                        </a:rPr>
                        <a:t>yes</a:t>
                      </a:r>
                    </a:p>
                  </a:txBody>
                  <a:tcPr/>
                </a:tc>
                <a:tc rowSpan="3" gridSpan="2">
                  <a:txBody>
                    <a:bodyPr/>
                    <a:lstStyle/>
                    <a:p>
                      <a:pPr algn="ctr"/>
                      <a:endParaRPr lang="en-US" sz="2000" b="1" dirty="0">
                        <a:latin typeface="Arial Black" panose="020B0A04020102020204" pitchFamily="34" charset="0"/>
                      </a:endParaRPr>
                    </a:p>
                    <a:p>
                      <a:pPr algn="ctr"/>
                      <a:r>
                        <a:rPr lang="en-US" sz="2000" b="1" dirty="0">
                          <a:latin typeface="Arial Black" panose="020B0A04020102020204" pitchFamily="34" charset="0"/>
                        </a:rPr>
                        <a:t>Must be completed within 3 hours of severe sepsis presentation</a:t>
                      </a:r>
                    </a:p>
                  </a:txBody>
                  <a:tcPr/>
                </a:tc>
                <a:tc rowSpan="3" hMerge="1">
                  <a:txBody>
                    <a:bodyPr/>
                    <a:lstStyle/>
                    <a:p>
                      <a:endParaRPr lang="en-US"/>
                    </a:p>
                  </a:txBody>
                  <a:tcPr/>
                </a:tc>
                <a:extLst>
                  <a:ext uri="{0D108BD9-81ED-4DB2-BD59-A6C34878D82A}">
                    <a16:rowId xmlns="" xmlns:a16="http://schemas.microsoft.com/office/drawing/2014/main" val="10001"/>
                  </a:ext>
                </a:extLst>
              </a:tr>
              <a:tr h="554468">
                <a:tc>
                  <a:txBody>
                    <a:bodyPr/>
                    <a:lstStyle/>
                    <a:p>
                      <a:r>
                        <a:rPr lang="en-US" sz="1600" dirty="0">
                          <a:latin typeface="Arial Black" panose="020B0A04020102020204" pitchFamily="34" charset="0"/>
                        </a:rPr>
                        <a:t>Blood culture collection </a:t>
                      </a:r>
                    </a:p>
                  </a:txBody>
                  <a:tcPr/>
                </a:tc>
                <a:tc>
                  <a:txBody>
                    <a:bodyPr/>
                    <a:lstStyle/>
                    <a:p>
                      <a:r>
                        <a:rPr lang="en-US" sz="1600" dirty="0">
                          <a:latin typeface="Arial Black" panose="020B0A04020102020204" pitchFamily="34" charset="0"/>
                        </a:rPr>
                        <a:t>Yes</a:t>
                      </a:r>
                    </a:p>
                  </a:txBody>
                  <a:tcPr/>
                </a:tc>
                <a:tc gridSpan="2" vMerge="1">
                  <a:txBody>
                    <a:bodyPr/>
                    <a:lstStyle/>
                    <a:p>
                      <a:endParaRPr lang="en-US"/>
                    </a:p>
                  </a:txBody>
                  <a:tcPr/>
                </a:tc>
                <a:tc hMerge="1" vMerge="1">
                  <a:txBody>
                    <a:bodyPr/>
                    <a:lstStyle/>
                    <a:p>
                      <a:endParaRPr lang="en-US"/>
                    </a:p>
                  </a:txBody>
                  <a:tcPr/>
                </a:tc>
                <a:extLst>
                  <a:ext uri="{0D108BD9-81ED-4DB2-BD59-A6C34878D82A}">
                    <a16:rowId xmlns="" xmlns:a16="http://schemas.microsoft.com/office/drawing/2014/main" val="10002"/>
                  </a:ext>
                </a:extLst>
              </a:tr>
              <a:tr h="554468">
                <a:tc>
                  <a:txBody>
                    <a:bodyPr/>
                    <a:lstStyle/>
                    <a:p>
                      <a:r>
                        <a:rPr lang="en-US" sz="1600" dirty="0">
                          <a:latin typeface="Arial Black" panose="020B0A04020102020204" pitchFamily="34" charset="0"/>
                        </a:rPr>
                        <a:t>Initial antibiotic started</a:t>
                      </a:r>
                    </a:p>
                  </a:txBody>
                  <a:tcPr/>
                </a:tc>
                <a:tc>
                  <a:txBody>
                    <a:bodyPr/>
                    <a:lstStyle/>
                    <a:p>
                      <a:r>
                        <a:rPr lang="en-US" sz="1600" dirty="0">
                          <a:latin typeface="Arial Black" panose="020B0A04020102020204" pitchFamily="34" charset="0"/>
                        </a:rPr>
                        <a:t>Yes </a:t>
                      </a:r>
                    </a:p>
                  </a:txBody>
                  <a:tcPr/>
                </a:tc>
                <a:tc gridSpan="2" vMerge="1">
                  <a:txBody>
                    <a:bodyPr/>
                    <a:lstStyle/>
                    <a:p>
                      <a:endParaRPr lang="en-US"/>
                    </a:p>
                  </a:txBody>
                  <a:tcPr/>
                </a:tc>
                <a:tc hMerge="1" vMerge="1">
                  <a:txBody>
                    <a:bodyPr/>
                    <a:lstStyle/>
                    <a:p>
                      <a:endParaRPr lang="en-US"/>
                    </a:p>
                  </a:txBody>
                  <a:tcPr/>
                </a:tc>
                <a:extLst>
                  <a:ext uri="{0D108BD9-81ED-4DB2-BD59-A6C34878D82A}">
                    <a16:rowId xmlns="" xmlns:a16="http://schemas.microsoft.com/office/drawing/2014/main" val="10003"/>
                  </a:ext>
                </a:extLst>
              </a:tr>
              <a:tr h="957026">
                <a:tc>
                  <a:txBody>
                    <a:bodyPr/>
                    <a:lstStyle/>
                    <a:p>
                      <a:r>
                        <a:rPr lang="en-US" sz="1600" dirty="0">
                          <a:latin typeface="Arial Black" panose="020B0A04020102020204" pitchFamily="34" charset="0"/>
                        </a:rPr>
                        <a:t>Repeat</a:t>
                      </a:r>
                      <a:r>
                        <a:rPr lang="en-US" sz="1600" baseline="0" dirty="0">
                          <a:latin typeface="Arial Black" panose="020B0A04020102020204" pitchFamily="34" charset="0"/>
                        </a:rPr>
                        <a:t> lactate collection (if initial &gt;2)</a:t>
                      </a:r>
                      <a:endParaRPr lang="en-US" sz="1600" dirty="0">
                        <a:latin typeface="Arial Black" panose="020B0A04020102020204" pitchFamily="34" charset="0"/>
                      </a:endParaRPr>
                    </a:p>
                  </a:txBody>
                  <a:tcPr/>
                </a:tc>
                <a:tc>
                  <a:txBody>
                    <a:bodyPr/>
                    <a:lstStyle/>
                    <a:p>
                      <a:r>
                        <a:rPr lang="en-US" sz="1600" dirty="0">
                          <a:latin typeface="Arial Black" panose="020B0A04020102020204" pitchFamily="34" charset="0"/>
                        </a:rPr>
                        <a:t>NA</a:t>
                      </a:r>
                    </a:p>
                  </a:txBody>
                  <a:tcPr/>
                </a:tc>
                <a:tc>
                  <a:txBody>
                    <a:bodyPr/>
                    <a:lstStyle/>
                    <a:p>
                      <a:r>
                        <a:rPr lang="en-US" sz="1600" dirty="0">
                          <a:latin typeface="Arial Black" panose="020B0A04020102020204" pitchFamily="34" charset="0"/>
                        </a:rPr>
                        <a:t>Yes</a:t>
                      </a:r>
                    </a:p>
                  </a:txBody>
                  <a:tcPr/>
                </a:tc>
                <a:tc>
                  <a:txBody>
                    <a:bodyPr/>
                    <a:lstStyle/>
                    <a:p>
                      <a:r>
                        <a:rPr lang="en-US" sz="1600" b="1" dirty="0">
                          <a:latin typeface="Arial Black" panose="020B0A04020102020204" pitchFamily="34" charset="0"/>
                        </a:rPr>
                        <a:t>Completed</a:t>
                      </a:r>
                      <a:r>
                        <a:rPr lang="en-US" sz="1600" b="1" baseline="0" dirty="0">
                          <a:latin typeface="Arial Black" panose="020B0A04020102020204" pitchFamily="34" charset="0"/>
                        </a:rPr>
                        <a:t> within 6 hours of Severe Sepsis presentation</a:t>
                      </a:r>
                      <a:endParaRPr lang="en-US" sz="1600" b="1" dirty="0">
                        <a:latin typeface="Arial Black" panose="020B0A04020102020204" pitchFamily="34" charset="0"/>
                      </a:endParaRPr>
                    </a:p>
                  </a:txBody>
                  <a:tcPr/>
                </a:tc>
                <a:extLst>
                  <a:ext uri="{0D108BD9-81ED-4DB2-BD59-A6C34878D82A}">
                    <a16:rowId xmlns="" xmlns:a16="http://schemas.microsoft.com/office/drawing/2014/main" val="10004"/>
                  </a:ext>
                </a:extLst>
              </a:tr>
              <a:tr h="957026">
                <a:tc>
                  <a:txBody>
                    <a:bodyPr/>
                    <a:lstStyle/>
                    <a:p>
                      <a:r>
                        <a:rPr lang="en-US" sz="1600" dirty="0">
                          <a:latin typeface="Arial Black" panose="020B0A04020102020204" pitchFamily="34" charset="0"/>
                        </a:rPr>
                        <a:t>30 ml/kg crystalloid</a:t>
                      </a:r>
                      <a:r>
                        <a:rPr lang="en-US" sz="1600" baseline="0" dirty="0">
                          <a:latin typeface="Arial Black" panose="020B0A04020102020204" pitchFamily="34" charset="0"/>
                        </a:rPr>
                        <a:t> fluid started</a:t>
                      </a:r>
                      <a:endParaRPr lang="en-US" sz="1600" dirty="0">
                        <a:latin typeface="Arial Black" panose="020B0A04020102020204" pitchFamily="34" charset="0"/>
                      </a:endParaRPr>
                    </a:p>
                  </a:txBody>
                  <a:tcPr/>
                </a:tc>
                <a:tc>
                  <a:txBody>
                    <a:bodyPr/>
                    <a:lstStyle/>
                    <a:p>
                      <a:r>
                        <a:rPr lang="en-US" sz="1600" dirty="0">
                          <a:latin typeface="Arial Black" panose="020B0A04020102020204" pitchFamily="34" charset="0"/>
                        </a:rPr>
                        <a:t>NA</a:t>
                      </a:r>
                    </a:p>
                  </a:txBody>
                  <a:tcPr/>
                </a:tc>
                <a:tc>
                  <a:txBody>
                    <a:bodyPr/>
                    <a:lstStyle/>
                    <a:p>
                      <a:r>
                        <a:rPr lang="en-US" sz="1600" dirty="0">
                          <a:latin typeface="Arial Black" panose="020B0A04020102020204" pitchFamily="34" charset="0"/>
                        </a:rPr>
                        <a:t>NA</a:t>
                      </a:r>
                    </a:p>
                  </a:txBody>
                  <a:tcPr/>
                </a:tc>
                <a:tc>
                  <a:txBody>
                    <a:bodyPr/>
                    <a:lstStyle/>
                    <a:p>
                      <a:endParaRPr lang="en-US" sz="1600" b="1" dirty="0">
                        <a:latin typeface="Arial Black" panose="020B0A04020102020204" pitchFamily="34" charset="0"/>
                      </a:endParaRPr>
                    </a:p>
                    <a:p>
                      <a:r>
                        <a:rPr lang="en-US" sz="1600" b="1" dirty="0">
                          <a:latin typeface="Arial Black" panose="020B0A04020102020204" pitchFamily="34" charset="0"/>
                        </a:rPr>
                        <a:t>Completed within 3 hours of initial hypotension</a:t>
                      </a:r>
                      <a:r>
                        <a:rPr lang="en-US" sz="1600" b="1" baseline="0" dirty="0">
                          <a:latin typeface="Arial Black" panose="020B0A04020102020204" pitchFamily="34" charset="0"/>
                        </a:rPr>
                        <a:t> and/or septic shock</a:t>
                      </a:r>
                      <a:endParaRPr lang="en-US" sz="1600" b="1" dirty="0">
                        <a:latin typeface="Arial Black" panose="020B0A04020102020204" pitchFamily="34" charset="0"/>
                      </a:endParaRPr>
                    </a:p>
                  </a:txBody>
                  <a:tcPr/>
                </a:tc>
                <a:extLst>
                  <a:ext uri="{0D108BD9-81ED-4DB2-BD59-A6C34878D82A}">
                    <a16:rowId xmlns="" xmlns:a16="http://schemas.microsoft.com/office/drawing/2014/main" val="10005"/>
                  </a:ext>
                </a:extLst>
              </a:tr>
              <a:tr h="957026">
                <a:tc>
                  <a:txBody>
                    <a:bodyPr/>
                    <a:lstStyle/>
                    <a:p>
                      <a:r>
                        <a:rPr lang="en-US" sz="1600" dirty="0">
                          <a:latin typeface="Arial Black" panose="020B0A04020102020204" pitchFamily="34" charset="0"/>
                        </a:rPr>
                        <a:t>Vasopressor given (if hypotension persists</a:t>
                      </a:r>
                    </a:p>
                  </a:txBody>
                  <a:tcPr/>
                </a:tc>
                <a:tc>
                  <a:txBody>
                    <a:bodyPr/>
                    <a:lstStyle/>
                    <a:p>
                      <a:r>
                        <a:rPr lang="en-US" sz="1600" dirty="0">
                          <a:latin typeface="Arial Black" panose="020B0A04020102020204" pitchFamily="34" charset="0"/>
                        </a:rPr>
                        <a:t>NA</a:t>
                      </a:r>
                    </a:p>
                  </a:txBody>
                  <a:tcPr/>
                </a:tc>
                <a:tc>
                  <a:txBody>
                    <a:bodyPr/>
                    <a:lstStyle/>
                    <a:p>
                      <a:r>
                        <a:rPr lang="en-US" sz="1600" dirty="0">
                          <a:latin typeface="Arial Black" panose="020B0A04020102020204" pitchFamily="34" charset="0"/>
                        </a:rPr>
                        <a:t>NA</a:t>
                      </a:r>
                    </a:p>
                  </a:txBody>
                  <a:tcPr/>
                </a:tc>
                <a:tc rowSpan="2">
                  <a:txBody>
                    <a:bodyPr/>
                    <a:lstStyle/>
                    <a:p>
                      <a:endParaRPr lang="en-US" sz="1600" b="1" dirty="0">
                        <a:latin typeface="Arial Black" panose="020B0A04020102020204" pitchFamily="34" charset="0"/>
                      </a:endParaRPr>
                    </a:p>
                    <a:p>
                      <a:r>
                        <a:rPr lang="en-US" sz="1600" b="1" dirty="0">
                          <a:latin typeface="Arial Black" panose="020B0A04020102020204" pitchFamily="34" charset="0"/>
                        </a:rPr>
                        <a:t>Complete</a:t>
                      </a:r>
                      <a:r>
                        <a:rPr lang="en-US" sz="1600" b="1" baseline="0" dirty="0">
                          <a:latin typeface="Arial Black" panose="020B0A04020102020204" pitchFamily="34" charset="0"/>
                        </a:rPr>
                        <a:t> within 6 hours of septic shock </a:t>
                      </a:r>
                      <a:endParaRPr lang="en-US" sz="1600" b="1" dirty="0">
                        <a:latin typeface="Arial Black" panose="020B0A04020102020204" pitchFamily="34" charset="0"/>
                      </a:endParaRPr>
                    </a:p>
                  </a:txBody>
                  <a:tcPr/>
                </a:tc>
                <a:extLst>
                  <a:ext uri="{0D108BD9-81ED-4DB2-BD59-A6C34878D82A}">
                    <a16:rowId xmlns="" xmlns:a16="http://schemas.microsoft.com/office/drawing/2014/main" val="10006"/>
                  </a:ext>
                </a:extLst>
              </a:tr>
              <a:tr h="554468">
                <a:tc>
                  <a:txBody>
                    <a:bodyPr/>
                    <a:lstStyle/>
                    <a:p>
                      <a:r>
                        <a:rPr lang="en-US" sz="1600" dirty="0">
                          <a:latin typeface="Arial Black" panose="020B0A04020102020204" pitchFamily="34" charset="0"/>
                        </a:rPr>
                        <a:t>Repeat volume status assessment </a:t>
                      </a:r>
                    </a:p>
                  </a:txBody>
                  <a:tcPr/>
                </a:tc>
                <a:tc>
                  <a:txBody>
                    <a:bodyPr/>
                    <a:lstStyle/>
                    <a:p>
                      <a:r>
                        <a:rPr lang="en-US" sz="1600" dirty="0">
                          <a:latin typeface="Arial Black" panose="020B0A04020102020204" pitchFamily="34" charset="0"/>
                        </a:rPr>
                        <a:t>NA</a:t>
                      </a:r>
                    </a:p>
                  </a:txBody>
                  <a:tcPr/>
                </a:tc>
                <a:tc>
                  <a:txBody>
                    <a:bodyPr/>
                    <a:lstStyle/>
                    <a:p>
                      <a:r>
                        <a:rPr lang="en-US" sz="1600" dirty="0">
                          <a:latin typeface="Arial Black" panose="020B0A04020102020204" pitchFamily="34" charset="0"/>
                        </a:rPr>
                        <a:t>NA</a:t>
                      </a:r>
                    </a:p>
                  </a:txBody>
                  <a:tcPr/>
                </a:tc>
                <a:tc vMerge="1">
                  <a:txBody>
                    <a:bodyPr/>
                    <a:lstStyle/>
                    <a:p>
                      <a:endParaRPr lang="en-US"/>
                    </a:p>
                  </a:txBody>
                  <a:tcPr/>
                </a:tc>
                <a:extLst>
                  <a:ext uri="{0D108BD9-81ED-4DB2-BD59-A6C34878D82A}">
                    <a16:rowId xmlns="" xmlns:a16="http://schemas.microsoft.com/office/drawing/2014/main" val="10007"/>
                  </a:ext>
                </a:extLst>
              </a:tr>
            </a:tbl>
          </a:graphicData>
        </a:graphic>
      </p:graphicFrame>
      <p:sp>
        <p:nvSpPr>
          <p:cNvPr id="5" name="TextBox 4"/>
          <p:cNvSpPr txBox="1"/>
          <p:nvPr/>
        </p:nvSpPr>
        <p:spPr>
          <a:xfrm>
            <a:off x="2432857" y="0"/>
            <a:ext cx="7171113" cy="584775"/>
          </a:xfrm>
          <a:prstGeom prst="rect">
            <a:avLst/>
          </a:prstGeom>
          <a:noFill/>
        </p:spPr>
        <p:txBody>
          <a:bodyPr wrap="square" rtlCol="0">
            <a:spAutoFit/>
          </a:bodyPr>
          <a:lstStyle/>
          <a:p>
            <a:r>
              <a:rPr lang="en-US" sz="3200" dirty="0">
                <a:latin typeface="Arial Black" panose="020B0A04020102020204" pitchFamily="34" charset="0"/>
              </a:rPr>
              <a:t>CMS SEP1 Requirements  2019</a:t>
            </a:r>
          </a:p>
        </p:txBody>
      </p:sp>
      <p:sp>
        <p:nvSpPr>
          <p:cNvPr id="2" name="Slide Number Placeholder 1"/>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1398503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40025" y="268489"/>
            <a:ext cx="10018713" cy="589546"/>
          </a:xfrm>
        </p:spPr>
        <p:txBody>
          <a:bodyPr>
            <a:normAutofit fontScale="90000"/>
          </a:bodyPr>
          <a:lstStyle/>
          <a:p>
            <a:r>
              <a:rPr lang="en-US" dirty="0">
                <a:latin typeface="Arial Black" panose="020B0A04020102020204" pitchFamily="34" charset="0"/>
              </a:rPr>
              <a:t>SEP1 Abstraction…. </a:t>
            </a:r>
          </a:p>
        </p:txBody>
      </p:sp>
      <p:sp>
        <p:nvSpPr>
          <p:cNvPr id="4" name="Slide Number Placeholder 3"/>
          <p:cNvSpPr>
            <a:spLocks noGrp="1"/>
          </p:cNvSpPr>
          <p:nvPr>
            <p:ph type="sldNum" sz="quarter" idx="12"/>
          </p:nvPr>
        </p:nvSpPr>
        <p:spPr/>
        <p:txBody>
          <a:bodyPr/>
          <a:lstStyle/>
          <a:p>
            <a:fld id="{6D22F896-40B5-4ADD-8801-0D06FADFA095}" type="slidenum">
              <a:rPr lang="en-US" smtClean="0"/>
              <a:t>16</a:t>
            </a:fld>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466608" y="920049"/>
            <a:ext cx="5366085" cy="5643547"/>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0894" y="733561"/>
            <a:ext cx="5209675" cy="5860114"/>
          </a:xfrm>
          <a:prstGeom prst="rect">
            <a:avLst/>
          </a:prstGeom>
          <a:noFill/>
          <a:ln>
            <a:noFill/>
          </a:ln>
        </p:spPr>
      </p:pic>
    </p:spTree>
    <p:extLst>
      <p:ext uri="{BB962C8B-B14F-4D97-AF65-F5344CB8AC3E}">
        <p14:creationId xmlns:p14="http://schemas.microsoft.com/office/powerpoint/2010/main" val="3414311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17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9540781"/>
              </p:ext>
            </p:extLst>
          </p:nvPr>
        </p:nvGraphicFramePr>
        <p:xfrm>
          <a:off x="2" y="2652584"/>
          <a:ext cx="12191997" cy="3303373"/>
        </p:xfrm>
        <a:graphic>
          <a:graphicData uri="http://schemas.openxmlformats.org/drawingml/2006/table">
            <a:tbl>
              <a:tblPr firstRow="1" bandRow="1">
                <a:tableStyleId>{5C22544A-7EE6-4342-B048-85BDC9FD1C3A}</a:tableStyleId>
              </a:tblPr>
              <a:tblGrid>
                <a:gridCol w="1466333">
                  <a:extLst>
                    <a:ext uri="{9D8B030D-6E8A-4147-A177-3AD203B41FA5}">
                      <a16:colId xmlns="" xmlns:a16="http://schemas.microsoft.com/office/drawing/2014/main" val="20000"/>
                    </a:ext>
                  </a:extLst>
                </a:gridCol>
                <a:gridCol w="1581665">
                  <a:extLst>
                    <a:ext uri="{9D8B030D-6E8A-4147-A177-3AD203B41FA5}">
                      <a16:colId xmlns="" xmlns:a16="http://schemas.microsoft.com/office/drawing/2014/main" val="20001"/>
                    </a:ext>
                  </a:extLst>
                </a:gridCol>
                <a:gridCol w="1449859">
                  <a:extLst>
                    <a:ext uri="{9D8B030D-6E8A-4147-A177-3AD203B41FA5}">
                      <a16:colId xmlns="" xmlns:a16="http://schemas.microsoft.com/office/drawing/2014/main" val="20002"/>
                    </a:ext>
                  </a:extLst>
                </a:gridCol>
                <a:gridCol w="1512580">
                  <a:extLst>
                    <a:ext uri="{9D8B030D-6E8A-4147-A177-3AD203B41FA5}">
                      <a16:colId xmlns="" xmlns:a16="http://schemas.microsoft.com/office/drawing/2014/main" val="20003"/>
                    </a:ext>
                  </a:extLst>
                </a:gridCol>
                <a:gridCol w="1609560">
                  <a:extLst>
                    <a:ext uri="{9D8B030D-6E8A-4147-A177-3AD203B41FA5}">
                      <a16:colId xmlns="" xmlns:a16="http://schemas.microsoft.com/office/drawing/2014/main" val="20004"/>
                    </a:ext>
                  </a:extLst>
                </a:gridCol>
                <a:gridCol w="1663029">
                  <a:extLst>
                    <a:ext uri="{9D8B030D-6E8A-4147-A177-3AD203B41FA5}">
                      <a16:colId xmlns="" xmlns:a16="http://schemas.microsoft.com/office/drawing/2014/main" val="20005"/>
                    </a:ext>
                  </a:extLst>
                </a:gridCol>
                <a:gridCol w="1384972">
                  <a:extLst>
                    <a:ext uri="{9D8B030D-6E8A-4147-A177-3AD203B41FA5}">
                      <a16:colId xmlns="" xmlns:a16="http://schemas.microsoft.com/office/drawing/2014/main" val="20006"/>
                    </a:ext>
                  </a:extLst>
                </a:gridCol>
                <a:gridCol w="1523999">
                  <a:extLst>
                    <a:ext uri="{9D8B030D-6E8A-4147-A177-3AD203B41FA5}">
                      <a16:colId xmlns="" xmlns:a16="http://schemas.microsoft.com/office/drawing/2014/main" val="20007"/>
                    </a:ext>
                  </a:extLst>
                </a:gridCol>
              </a:tblGrid>
              <a:tr h="1661859">
                <a:tc>
                  <a:txBody>
                    <a:bodyPr/>
                    <a:lstStyle/>
                    <a:p>
                      <a:r>
                        <a:rPr lang="en-US" sz="2000" dirty="0">
                          <a:latin typeface="Arial Black" panose="020B0A04020102020204" pitchFamily="34" charset="0"/>
                        </a:rPr>
                        <a:t>Goshen Hospital</a:t>
                      </a:r>
                      <a:r>
                        <a:rPr lang="en-US" sz="2000" baseline="0" dirty="0">
                          <a:latin typeface="Arial Black" panose="020B0A04020102020204" pitchFamily="34" charset="0"/>
                        </a:rPr>
                        <a:t> </a:t>
                      </a:r>
                      <a:endParaRPr lang="en-US" sz="2000" dirty="0">
                        <a:latin typeface="Arial Black" panose="020B0A04020102020204" pitchFamily="34" charset="0"/>
                      </a:endParaRPr>
                    </a:p>
                  </a:txBody>
                  <a:tcPr/>
                </a:tc>
                <a:tc>
                  <a:txBody>
                    <a:bodyPr/>
                    <a:lstStyle/>
                    <a:p>
                      <a:r>
                        <a:rPr lang="en-US" sz="2000" dirty="0">
                          <a:latin typeface="Arial Black" panose="020B0A04020102020204" pitchFamily="34" charset="0"/>
                        </a:rPr>
                        <a:t>Parkview Hospital </a:t>
                      </a:r>
                    </a:p>
                  </a:txBody>
                  <a:tcPr/>
                </a:tc>
                <a:tc>
                  <a:txBody>
                    <a:bodyPr/>
                    <a:lstStyle/>
                    <a:p>
                      <a:r>
                        <a:rPr lang="en-US" sz="2000" dirty="0" err="1">
                          <a:latin typeface="Arial Black" panose="020B0A04020102020204" pitchFamily="34" charset="0"/>
                        </a:rPr>
                        <a:t>LaPorte</a:t>
                      </a:r>
                      <a:endParaRPr lang="en-US" sz="2000" dirty="0">
                        <a:latin typeface="Arial Black" panose="020B0A04020102020204" pitchFamily="34" charset="0"/>
                      </a:endParaRPr>
                    </a:p>
                  </a:txBody>
                  <a:tcPr/>
                </a:tc>
                <a:tc>
                  <a:txBody>
                    <a:bodyPr/>
                    <a:lstStyle/>
                    <a:p>
                      <a:r>
                        <a:rPr lang="en-US" sz="2000" dirty="0">
                          <a:latin typeface="Arial Black" panose="020B0A04020102020204" pitchFamily="34" charset="0"/>
                        </a:rPr>
                        <a:t>St Joe</a:t>
                      </a:r>
                      <a:r>
                        <a:rPr lang="en-US" sz="2000" baseline="0" dirty="0">
                          <a:latin typeface="Arial Black" panose="020B0A04020102020204" pitchFamily="34" charset="0"/>
                        </a:rPr>
                        <a:t> Regional </a:t>
                      </a:r>
                      <a:endParaRPr lang="en-US" sz="2000" dirty="0">
                        <a:latin typeface="Arial Black" panose="020B0A04020102020204" pitchFamily="34" charset="0"/>
                      </a:endParaRPr>
                    </a:p>
                  </a:txBody>
                  <a:tcPr/>
                </a:tc>
                <a:tc>
                  <a:txBody>
                    <a:bodyPr/>
                    <a:lstStyle/>
                    <a:p>
                      <a:r>
                        <a:rPr lang="en-US" sz="2000" dirty="0">
                          <a:latin typeface="Arial Black" panose="020B0A04020102020204" pitchFamily="34" charset="0"/>
                        </a:rPr>
                        <a:t>Memorial of SB</a:t>
                      </a:r>
                    </a:p>
                  </a:txBody>
                  <a:tcPr/>
                </a:tc>
                <a:tc>
                  <a:txBody>
                    <a:bodyPr/>
                    <a:lstStyle/>
                    <a:p>
                      <a:r>
                        <a:rPr lang="en-US" sz="2000" dirty="0">
                          <a:solidFill>
                            <a:schemeClr val="tx1">
                              <a:lumMod val="95000"/>
                              <a:lumOff val="5000"/>
                            </a:schemeClr>
                          </a:solidFill>
                          <a:latin typeface="Arial Black" panose="020B0A04020102020204" pitchFamily="34" charset="0"/>
                        </a:rPr>
                        <a:t>Elkhart General</a:t>
                      </a:r>
                      <a:r>
                        <a:rPr lang="en-US" sz="2000" baseline="0" dirty="0">
                          <a:solidFill>
                            <a:schemeClr val="tx1">
                              <a:lumMod val="95000"/>
                              <a:lumOff val="5000"/>
                            </a:schemeClr>
                          </a:solidFill>
                          <a:latin typeface="Arial Black" panose="020B0A04020102020204" pitchFamily="34" charset="0"/>
                        </a:rPr>
                        <a:t> </a:t>
                      </a:r>
                      <a:endParaRPr lang="en-US" sz="2000" dirty="0">
                        <a:solidFill>
                          <a:schemeClr val="tx1">
                            <a:lumMod val="95000"/>
                            <a:lumOff val="5000"/>
                          </a:schemeClr>
                        </a:solidFill>
                        <a:latin typeface="Arial Black" panose="020B0A04020102020204" pitchFamily="34" charset="0"/>
                      </a:endParaRPr>
                    </a:p>
                  </a:txBody>
                  <a:tcPr/>
                </a:tc>
                <a:tc>
                  <a:txBody>
                    <a:bodyPr/>
                    <a:lstStyle/>
                    <a:p>
                      <a:r>
                        <a:rPr lang="en-US" sz="2000" dirty="0">
                          <a:latin typeface="Arial Black" panose="020B0A04020102020204" pitchFamily="34" charset="0"/>
                        </a:rPr>
                        <a:t>Indiana average </a:t>
                      </a:r>
                    </a:p>
                  </a:txBody>
                  <a:tcPr/>
                </a:tc>
                <a:tc>
                  <a:txBody>
                    <a:bodyPr/>
                    <a:lstStyle/>
                    <a:p>
                      <a:r>
                        <a:rPr lang="en-US" sz="2000" dirty="0">
                          <a:latin typeface="Arial Black" panose="020B0A04020102020204" pitchFamily="34" charset="0"/>
                        </a:rPr>
                        <a:t>National</a:t>
                      </a:r>
                      <a:r>
                        <a:rPr lang="en-US" sz="2000" baseline="0" dirty="0">
                          <a:latin typeface="Arial Black" panose="020B0A04020102020204" pitchFamily="34" charset="0"/>
                        </a:rPr>
                        <a:t> average </a:t>
                      </a:r>
                      <a:endParaRPr lang="en-US" sz="2000" dirty="0">
                        <a:latin typeface="Arial Black" panose="020B0A04020102020204" pitchFamily="34" charset="0"/>
                      </a:endParaRPr>
                    </a:p>
                  </a:txBody>
                  <a:tcPr/>
                </a:tc>
                <a:extLst>
                  <a:ext uri="{0D108BD9-81ED-4DB2-BD59-A6C34878D82A}">
                    <a16:rowId xmlns="" xmlns:a16="http://schemas.microsoft.com/office/drawing/2014/main" val="10000"/>
                  </a:ext>
                </a:extLst>
              </a:tr>
              <a:tr h="1641514">
                <a:tc>
                  <a:txBody>
                    <a:bodyPr/>
                    <a:lstStyle/>
                    <a:p>
                      <a:r>
                        <a:rPr lang="en-US" sz="2200" dirty="0">
                          <a:latin typeface="Arial Black" panose="020B0A04020102020204" pitchFamily="34" charset="0"/>
                        </a:rPr>
                        <a:t>38% </a:t>
                      </a:r>
                    </a:p>
                    <a:p>
                      <a:r>
                        <a:rPr lang="en-US" sz="2200" dirty="0">
                          <a:latin typeface="Arial Black" panose="020B0A04020102020204" pitchFamily="34" charset="0"/>
                        </a:rPr>
                        <a:t>303 patients</a:t>
                      </a:r>
                    </a:p>
                  </a:txBody>
                  <a:tcPr/>
                </a:tc>
                <a:tc>
                  <a:txBody>
                    <a:bodyPr/>
                    <a:lstStyle/>
                    <a:p>
                      <a:r>
                        <a:rPr lang="en-US" sz="2200" dirty="0">
                          <a:latin typeface="Arial Black" panose="020B0A04020102020204" pitchFamily="34" charset="0"/>
                        </a:rPr>
                        <a:t>80%</a:t>
                      </a:r>
                    </a:p>
                    <a:p>
                      <a:r>
                        <a:rPr lang="en-US" sz="2200" dirty="0">
                          <a:latin typeface="Arial Black" panose="020B0A04020102020204" pitchFamily="34" charset="0"/>
                        </a:rPr>
                        <a:t>103 patients</a:t>
                      </a:r>
                    </a:p>
                  </a:txBody>
                  <a:tcPr/>
                </a:tc>
                <a:tc>
                  <a:txBody>
                    <a:bodyPr/>
                    <a:lstStyle/>
                    <a:p>
                      <a:r>
                        <a:rPr lang="en-US" sz="2200" dirty="0">
                          <a:latin typeface="Arial Black" panose="020B0A04020102020204" pitchFamily="34" charset="0"/>
                        </a:rPr>
                        <a:t>47%</a:t>
                      </a:r>
                    </a:p>
                    <a:p>
                      <a:r>
                        <a:rPr lang="en-US" sz="2200" dirty="0">
                          <a:latin typeface="Arial Black" panose="020B0A04020102020204" pitchFamily="34" charset="0"/>
                        </a:rPr>
                        <a:t>283</a:t>
                      </a:r>
                      <a:r>
                        <a:rPr lang="en-US" sz="2200" baseline="0" dirty="0">
                          <a:latin typeface="Arial Black" panose="020B0A04020102020204" pitchFamily="34" charset="0"/>
                        </a:rPr>
                        <a:t> patients</a:t>
                      </a:r>
                      <a:endParaRPr lang="en-US" sz="2200" dirty="0">
                        <a:latin typeface="Arial Black" panose="020B0A04020102020204" pitchFamily="34" charset="0"/>
                      </a:endParaRPr>
                    </a:p>
                  </a:txBody>
                  <a:tcPr/>
                </a:tc>
                <a:tc>
                  <a:txBody>
                    <a:bodyPr/>
                    <a:lstStyle/>
                    <a:p>
                      <a:r>
                        <a:rPr lang="en-US" sz="2200" dirty="0">
                          <a:latin typeface="Arial Black" panose="020B0A04020102020204" pitchFamily="34" charset="0"/>
                        </a:rPr>
                        <a:t>60%</a:t>
                      </a:r>
                    </a:p>
                    <a:p>
                      <a:r>
                        <a:rPr lang="en-US" sz="2200" dirty="0">
                          <a:latin typeface="Arial Black" panose="020B0A04020102020204" pitchFamily="34" charset="0"/>
                        </a:rPr>
                        <a:t>152 patients</a:t>
                      </a:r>
                    </a:p>
                  </a:txBody>
                  <a:tcPr/>
                </a:tc>
                <a:tc>
                  <a:txBody>
                    <a:bodyPr/>
                    <a:lstStyle/>
                    <a:p>
                      <a:r>
                        <a:rPr lang="en-US" sz="2200" dirty="0">
                          <a:latin typeface="Arial Black" panose="020B0A04020102020204" pitchFamily="34" charset="0"/>
                        </a:rPr>
                        <a:t>43%</a:t>
                      </a:r>
                    </a:p>
                    <a:p>
                      <a:r>
                        <a:rPr lang="en-US" sz="2200" dirty="0">
                          <a:latin typeface="Arial Black" panose="020B0A04020102020204" pitchFamily="34" charset="0"/>
                        </a:rPr>
                        <a:t>674 patients</a:t>
                      </a:r>
                    </a:p>
                  </a:txBody>
                  <a:tcPr/>
                </a:tc>
                <a:tc>
                  <a:txBody>
                    <a:bodyPr/>
                    <a:lstStyle/>
                    <a:p>
                      <a:r>
                        <a:rPr lang="en-US" sz="2200" b="1" dirty="0">
                          <a:latin typeface="Arial Black" panose="020B0A04020102020204" pitchFamily="34" charset="0"/>
                        </a:rPr>
                        <a:t>55%</a:t>
                      </a:r>
                    </a:p>
                    <a:p>
                      <a:r>
                        <a:rPr lang="en-US" sz="2200" b="1" dirty="0">
                          <a:latin typeface="Arial Black" panose="020B0A04020102020204" pitchFamily="34" charset="0"/>
                        </a:rPr>
                        <a:t>199 patients*</a:t>
                      </a:r>
                    </a:p>
                  </a:txBody>
                  <a:tcPr/>
                </a:tc>
                <a:tc>
                  <a:txBody>
                    <a:bodyPr/>
                    <a:lstStyle/>
                    <a:p>
                      <a:r>
                        <a:rPr lang="en-US" sz="2200" dirty="0">
                          <a:latin typeface="Arial Black" panose="020B0A04020102020204" pitchFamily="34" charset="0"/>
                        </a:rPr>
                        <a:t>53%</a:t>
                      </a:r>
                    </a:p>
                  </a:txBody>
                  <a:tcPr/>
                </a:tc>
                <a:tc>
                  <a:txBody>
                    <a:bodyPr/>
                    <a:lstStyle/>
                    <a:p>
                      <a:r>
                        <a:rPr lang="en-US" sz="2200" dirty="0">
                          <a:latin typeface="Arial Black" panose="020B0A04020102020204" pitchFamily="34" charset="0"/>
                        </a:rPr>
                        <a:t>57%</a:t>
                      </a:r>
                    </a:p>
                  </a:txBody>
                  <a:tcPr/>
                </a:tc>
                <a:extLst>
                  <a:ext uri="{0D108BD9-81ED-4DB2-BD59-A6C34878D82A}">
                    <a16:rowId xmlns="" xmlns:a16="http://schemas.microsoft.com/office/drawing/2014/main" val="10001"/>
                  </a:ext>
                </a:extLst>
              </a:tr>
            </a:tbl>
          </a:graphicData>
        </a:graphic>
      </p:graphicFrame>
      <p:sp>
        <p:nvSpPr>
          <p:cNvPr id="6" name="TextBox 5"/>
          <p:cNvSpPr txBox="1"/>
          <p:nvPr/>
        </p:nvSpPr>
        <p:spPr>
          <a:xfrm>
            <a:off x="0" y="16476"/>
            <a:ext cx="12193256" cy="3016210"/>
          </a:xfrm>
          <a:prstGeom prst="rect">
            <a:avLst/>
          </a:prstGeom>
          <a:noFill/>
        </p:spPr>
        <p:txBody>
          <a:bodyPr wrap="square" rtlCol="0">
            <a:spAutoFit/>
          </a:bodyPr>
          <a:lstStyle/>
          <a:p>
            <a:pPr algn="ctr"/>
            <a:r>
              <a:rPr lang="en-US" sz="3200" b="1" i="1" dirty="0">
                <a:latin typeface="Arial Black" panose="020B0A04020102020204" pitchFamily="34" charset="0"/>
              </a:rPr>
              <a:t>Medicare.gov </a:t>
            </a:r>
          </a:p>
          <a:p>
            <a:pPr algn="ctr"/>
            <a:r>
              <a:rPr lang="en-US" sz="3200" b="1" i="1" dirty="0">
                <a:latin typeface="Arial Black" panose="020B0A04020102020204" pitchFamily="34" charset="0"/>
              </a:rPr>
              <a:t>Hospital Compare</a:t>
            </a:r>
          </a:p>
          <a:p>
            <a:pPr algn="ctr"/>
            <a:endParaRPr lang="en-US" sz="2400" b="1" i="1" dirty="0">
              <a:latin typeface="Arial Black" panose="020B0A04020102020204" pitchFamily="34" charset="0"/>
            </a:endParaRPr>
          </a:p>
          <a:p>
            <a:pPr algn="ctr"/>
            <a:r>
              <a:rPr lang="en-US" sz="2800" b="1" dirty="0">
                <a:latin typeface="Arial Black" panose="020B0A04020102020204" pitchFamily="34" charset="0"/>
              </a:rPr>
              <a:t>Timely and effective care: Sepsis care</a:t>
            </a:r>
            <a:endParaRPr lang="en-US" sz="2800" dirty="0">
              <a:latin typeface="Arial Black" panose="020B0A04020102020204" pitchFamily="34" charset="0"/>
            </a:endParaRPr>
          </a:p>
          <a:p>
            <a:pPr algn="ctr"/>
            <a:r>
              <a:rPr lang="en-US" dirty="0">
                <a:latin typeface="Arial Black" panose="020B0A04020102020204" pitchFamily="34" charset="0"/>
              </a:rPr>
              <a:t>Percentage of patients who received appropriate care for severe sepsis and septic shock  </a:t>
            </a:r>
          </a:p>
          <a:p>
            <a:pPr algn="ctr"/>
            <a:r>
              <a:rPr lang="en-US" sz="3200" dirty="0">
                <a:latin typeface="Arial Black" panose="020B0A04020102020204" pitchFamily="34" charset="0"/>
              </a:rPr>
              <a:t>2018</a:t>
            </a:r>
          </a:p>
          <a:p>
            <a:endParaRPr lang="en-US" sz="2400" dirty="0">
              <a:latin typeface="Arial Black" panose="020B0A04020102020204" pitchFamily="34" charset="0"/>
            </a:endParaRPr>
          </a:p>
        </p:txBody>
      </p:sp>
      <p:sp>
        <p:nvSpPr>
          <p:cNvPr id="2" name="TextBox 1"/>
          <p:cNvSpPr txBox="1"/>
          <p:nvPr/>
        </p:nvSpPr>
        <p:spPr>
          <a:xfrm>
            <a:off x="394161" y="6065837"/>
            <a:ext cx="11270972" cy="584775"/>
          </a:xfrm>
          <a:prstGeom prst="rect">
            <a:avLst/>
          </a:prstGeom>
          <a:noFill/>
        </p:spPr>
        <p:txBody>
          <a:bodyPr wrap="square" rtlCol="0">
            <a:spAutoFit/>
          </a:bodyPr>
          <a:lstStyle/>
          <a:p>
            <a:r>
              <a:rPr lang="en-US" sz="1600" b="1" dirty="0">
                <a:latin typeface="Arial Black" panose="020B0A04020102020204" pitchFamily="34" charset="0"/>
              </a:rPr>
              <a:t>*Hospitals may chose to submit all cases  to CMS or  a random sample</a:t>
            </a:r>
          </a:p>
          <a:p>
            <a:r>
              <a:rPr lang="en-US" sz="1600" b="1" dirty="0">
                <a:latin typeface="Arial Black" panose="020B0A04020102020204" pitchFamily="34" charset="0"/>
              </a:rPr>
              <a:t>EGH submits a random sample</a:t>
            </a:r>
          </a:p>
        </p:txBody>
      </p:sp>
    </p:spTree>
    <p:extLst>
      <p:ext uri="{BB962C8B-B14F-4D97-AF65-F5344CB8AC3E}">
        <p14:creationId xmlns:p14="http://schemas.microsoft.com/office/powerpoint/2010/main" val="820062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899267619"/>
              </p:ext>
            </p:extLst>
          </p:nvPr>
        </p:nvGraphicFramePr>
        <p:xfrm>
          <a:off x="419100" y="212271"/>
          <a:ext cx="11068049" cy="6379029"/>
        </p:xfrm>
        <a:graphic>
          <a:graphicData uri="http://schemas.openxmlformats.org/presentationml/2006/ole">
            <mc:AlternateContent xmlns:mc="http://schemas.openxmlformats.org/markup-compatibility/2006">
              <mc:Choice xmlns:v="urn:schemas-microsoft-com:vml" Requires="v">
                <p:oleObj spid="_x0000_s1055" name="Worksheet" r:id="rId3" imgW="9201150" imgH="9544098" progId="Excel.Sheet.12">
                  <p:embed/>
                </p:oleObj>
              </mc:Choice>
              <mc:Fallback>
                <p:oleObj name="Worksheet" r:id="rId3" imgW="9201150" imgH="9544098" progId="Excel.Sheet.12">
                  <p:embed/>
                  <p:pic>
                    <p:nvPicPr>
                      <p:cNvPr id="0" name=""/>
                      <p:cNvPicPr/>
                      <p:nvPr/>
                    </p:nvPicPr>
                    <p:blipFill>
                      <a:blip r:embed="rId4"/>
                      <a:stretch>
                        <a:fillRect/>
                      </a:stretch>
                    </p:blipFill>
                    <p:spPr>
                      <a:xfrm>
                        <a:off x="419100" y="212271"/>
                        <a:ext cx="11068049" cy="6379029"/>
                      </a:xfrm>
                      <a:prstGeom prst="rect">
                        <a:avLst/>
                      </a:prstGeom>
                    </p:spPr>
                  </p:pic>
                </p:oleObj>
              </mc:Fallback>
            </mc:AlternateContent>
          </a:graphicData>
        </a:graphic>
      </p:graphicFrame>
      <p:sp>
        <p:nvSpPr>
          <p:cNvPr id="3" name="TextBox 2"/>
          <p:cNvSpPr txBox="1"/>
          <p:nvPr/>
        </p:nvSpPr>
        <p:spPr>
          <a:xfrm>
            <a:off x="4620986" y="675695"/>
            <a:ext cx="2677886" cy="307777"/>
          </a:xfrm>
          <a:prstGeom prst="rect">
            <a:avLst/>
          </a:prstGeom>
          <a:noFill/>
        </p:spPr>
        <p:txBody>
          <a:bodyPr wrap="square" rtlCol="0">
            <a:spAutoFit/>
          </a:bodyPr>
          <a:lstStyle/>
          <a:p>
            <a:pPr algn="ctr"/>
            <a:r>
              <a:rPr lang="en-US" sz="1400" b="1" dirty="0"/>
              <a:t>Elkhart General Hospital </a:t>
            </a:r>
          </a:p>
        </p:txBody>
      </p:sp>
      <p:sp>
        <p:nvSpPr>
          <p:cNvPr id="5" name="Slide Number Placeholder 4"/>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755829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130727259"/>
              </p:ext>
            </p:extLst>
          </p:nvPr>
        </p:nvGraphicFramePr>
        <p:xfrm>
          <a:off x="0" y="320040"/>
          <a:ext cx="11589488" cy="6375083"/>
        </p:xfrm>
        <a:graphic>
          <a:graphicData uri="http://schemas.openxmlformats.org/presentationml/2006/ole">
            <mc:AlternateContent xmlns:mc="http://schemas.openxmlformats.org/markup-compatibility/2006">
              <mc:Choice xmlns:v="urn:schemas-microsoft-com:vml" Requires="v">
                <p:oleObj spid="_x0000_s2079" name="Worksheet" r:id="rId3" imgW="9153549" imgH="6105493" progId="Excel.Sheet.12">
                  <p:embed/>
                </p:oleObj>
              </mc:Choice>
              <mc:Fallback>
                <p:oleObj name="Worksheet" r:id="rId3" imgW="9153549" imgH="6105493" progId="Excel.Sheet.12">
                  <p:embed/>
                  <p:pic>
                    <p:nvPicPr>
                      <p:cNvPr id="0" name=""/>
                      <p:cNvPicPr/>
                      <p:nvPr/>
                    </p:nvPicPr>
                    <p:blipFill>
                      <a:blip r:embed="rId4"/>
                      <a:stretch>
                        <a:fillRect/>
                      </a:stretch>
                    </p:blipFill>
                    <p:spPr>
                      <a:xfrm>
                        <a:off x="0" y="320040"/>
                        <a:ext cx="11589488" cy="6375083"/>
                      </a:xfrm>
                      <a:prstGeom prst="rect">
                        <a:avLst/>
                      </a:prstGeom>
                    </p:spPr>
                  </p:pic>
                </p:oleObj>
              </mc:Fallback>
            </mc:AlternateContent>
          </a:graphicData>
        </a:graphic>
      </p:graphicFrame>
      <p:sp>
        <p:nvSpPr>
          <p:cNvPr id="7" name="Slide Number Placeholder 6"/>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5134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008623" y="688922"/>
            <a:ext cx="9611927" cy="3351463"/>
          </a:xfrm>
        </p:spPr>
        <p:txBody>
          <a:bodyPr>
            <a:normAutofit fontScale="90000"/>
          </a:bodyPr>
          <a:lstStyle/>
          <a:p>
            <a:pPr algn="l"/>
            <a:r>
              <a:rPr lang="en-US" sz="4800" b="1" u="sng" dirty="0">
                <a:latin typeface="Arial Black" panose="020B0A04020102020204" pitchFamily="34" charset="0"/>
              </a:rPr>
              <a:t/>
            </a:r>
            <a:br>
              <a:rPr lang="en-US" sz="4800" b="1" u="sng" dirty="0">
                <a:latin typeface="Arial Black" panose="020B0A04020102020204" pitchFamily="34" charset="0"/>
              </a:rPr>
            </a:br>
            <a:r>
              <a:rPr lang="en-US" dirty="0"/>
              <a:t/>
            </a:r>
            <a:br>
              <a:rPr lang="en-US" dirty="0"/>
            </a:br>
            <a:r>
              <a:rPr lang="en-US" dirty="0">
                <a:latin typeface="Arial Black" panose="020B0A04020102020204" pitchFamily="34" charset="0"/>
                <a:cs typeface="Arial" panose="020B0604020202020204" pitchFamily="34" charset="0"/>
              </a:rPr>
              <a:t>There</a:t>
            </a:r>
            <a:r>
              <a:rPr lang="en-US" sz="4400" dirty="0">
                <a:latin typeface="Arial Black" panose="020B0A04020102020204" pitchFamily="34" charset="0"/>
                <a:cs typeface="Arial" panose="020B0604020202020204" pitchFamily="34" charset="0"/>
              </a:rPr>
              <a:t> are several definitions for sepsis </a:t>
            </a:r>
            <a:r>
              <a:rPr lang="en-US" sz="4400" i="1" dirty="0">
                <a:latin typeface="Arial Black" panose="020B0A04020102020204" pitchFamily="34" charset="0"/>
                <a:cs typeface="Arial" panose="020B0604020202020204" pitchFamily="34" charset="0"/>
              </a:rPr>
              <a:t>(CMS definition, SCCM definition, etc.) </a:t>
            </a:r>
            <a:r>
              <a:rPr lang="en-US" sz="4400" dirty="0">
                <a:latin typeface="Arial Black" panose="020B0A04020102020204" pitchFamily="34" charset="0"/>
                <a:cs typeface="Arial" panose="020B0604020202020204" pitchFamily="34" charset="0"/>
              </a:rPr>
              <a:t>, which is the most clinically relevant and why?</a:t>
            </a:r>
            <a:r>
              <a:rPr lang="en-US" sz="4800" dirty="0"/>
              <a:t/>
            </a:r>
            <a:br>
              <a:rPr lang="en-US" sz="4800" dirty="0"/>
            </a:br>
            <a:endParaRPr lang="en-US" sz="4800" dirty="0"/>
          </a:p>
        </p:txBody>
      </p:sp>
      <p:pic>
        <p:nvPicPr>
          <p:cNvPr id="7" name="Picture 6"/>
          <p:cNvPicPr>
            <a:picLocks noChangeAspect="1"/>
          </p:cNvPicPr>
          <p:nvPr/>
        </p:nvPicPr>
        <p:blipFill>
          <a:blip r:embed="rId3"/>
          <a:stretch>
            <a:fillRect/>
          </a:stretch>
        </p:blipFill>
        <p:spPr>
          <a:xfrm>
            <a:off x="8359769" y="4287520"/>
            <a:ext cx="3832231" cy="2570480"/>
          </a:xfrm>
          <a:prstGeom prst="rect">
            <a:avLst/>
          </a:prstGeom>
        </p:spPr>
      </p:pic>
      <p:sp>
        <p:nvSpPr>
          <p:cNvPr id="2" name="Slide Number Placeholder 1"/>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3097760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p:cNvGraphicFramePr>
            <a:graphicFrameLocks noGrp="1" noChangeAspect="1"/>
          </p:cNvGraphicFramePr>
          <p:nvPr>
            <p:extLst>
              <p:ext uri="{D42A27DB-BD31-4B8C-83A1-F6EECF244321}">
                <p14:modId xmlns:p14="http://schemas.microsoft.com/office/powerpoint/2010/main" val="1693802714"/>
              </p:ext>
            </p:extLst>
          </p:nvPr>
        </p:nvGraphicFramePr>
        <p:xfrm>
          <a:off x="212652" y="350838"/>
          <a:ext cx="11780912" cy="6354762"/>
        </p:xfrm>
        <a:graphic>
          <a:graphicData uri="http://schemas.openxmlformats.org/presentationml/2006/ole">
            <mc:AlternateContent xmlns:mc="http://schemas.openxmlformats.org/markup-compatibility/2006">
              <mc:Choice xmlns:v="urn:schemas-microsoft-com:vml" Requires="v">
                <p:oleObj spid="_x0000_s3101" name="Worksheet" r:id="rId3" imgW="9153549" imgH="6486622" progId="Excel.Sheet.12">
                  <p:embed/>
                </p:oleObj>
              </mc:Choice>
              <mc:Fallback>
                <p:oleObj name="Worksheet" r:id="rId3" imgW="9153549" imgH="6486622" progId="Excel.Sheet.12">
                  <p:embed/>
                  <p:pic>
                    <p:nvPicPr>
                      <p:cNvPr id="0" name="Content Placeholder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52" y="350838"/>
                        <a:ext cx="11780912" cy="6354762"/>
                      </a:xfrm>
                      <a:prstGeom prst="rect">
                        <a:avLst/>
                      </a:prstGeom>
                      <a:noFill/>
                      <a:ln>
                        <a:noFill/>
                      </a:ln>
                    </p:spPr>
                  </p:pic>
                </p:oleObj>
              </mc:Fallback>
            </mc:AlternateContent>
          </a:graphicData>
        </a:graphic>
      </p:graphicFrame>
      <p:sp>
        <p:nvSpPr>
          <p:cNvPr id="5" name="Slide Number Placeholder 4"/>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907402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6391" y="695960"/>
            <a:ext cx="10018713" cy="1752599"/>
          </a:xfrm>
        </p:spPr>
        <p:txBody>
          <a:bodyPr>
            <a:normAutofit fontScale="90000"/>
          </a:bodyPr>
          <a:lstStyle/>
          <a:p>
            <a:pPr algn="l"/>
            <a:r>
              <a:rPr lang="en-US" sz="5300" u="sng" dirty="0">
                <a:latin typeface="Arial Black" panose="020B0A04020102020204" pitchFamily="34" charset="0"/>
              </a:rPr>
              <a:t/>
            </a:r>
            <a:br>
              <a:rPr lang="en-US" sz="5300" u="sng" dirty="0">
                <a:latin typeface="Arial Black" panose="020B0A04020102020204" pitchFamily="34" charset="0"/>
              </a:rPr>
            </a:br>
            <a:r>
              <a:rPr lang="en-US" sz="3600" dirty="0">
                <a:latin typeface="Arial Black" panose="020B0A04020102020204" pitchFamily="34" charset="0"/>
              </a:rPr>
              <a:t/>
            </a:r>
            <a:br>
              <a:rPr lang="en-US" sz="3600" dirty="0">
                <a:latin typeface="Arial Black" panose="020B0A04020102020204" pitchFamily="34" charset="0"/>
              </a:rPr>
            </a:br>
            <a:r>
              <a:rPr lang="en-US" dirty="0"/>
              <a:t/>
            </a:r>
            <a:br>
              <a:rPr lang="en-US" dirty="0"/>
            </a:br>
            <a:endParaRPr lang="en-US" dirty="0"/>
          </a:p>
        </p:txBody>
      </p:sp>
      <p:sp>
        <p:nvSpPr>
          <p:cNvPr id="4" name="Content Placeholder 3"/>
          <p:cNvSpPr>
            <a:spLocks noGrp="1"/>
          </p:cNvSpPr>
          <p:nvPr>
            <p:ph idx="1"/>
          </p:nvPr>
        </p:nvSpPr>
        <p:spPr>
          <a:xfrm>
            <a:off x="1616390" y="0"/>
            <a:ext cx="10018713" cy="6858000"/>
          </a:xfrm>
        </p:spPr>
        <p:txBody>
          <a:bodyPr>
            <a:noAutofit/>
          </a:bodyPr>
          <a:lstStyle/>
          <a:p>
            <a:pPr marL="0" indent="0">
              <a:buNone/>
            </a:pPr>
            <a:r>
              <a:rPr lang="en-US" sz="3200" dirty="0">
                <a:latin typeface="Arial Black" panose="020B0A04020102020204" pitchFamily="34" charset="0"/>
              </a:rPr>
              <a:t>There is some data that suggests that  each elapsed hour between presentation and antibiotic administration is associated with a 9% increase in the odds of mortality in patients with sepsis (all severity strata) </a:t>
            </a:r>
          </a:p>
          <a:p>
            <a:pPr marL="0" indent="0">
              <a:buNone/>
            </a:pPr>
            <a:endParaRPr lang="en-US" sz="3200" dirty="0">
              <a:latin typeface="Arial Black" panose="020B0A04020102020204" pitchFamily="34" charset="0"/>
            </a:endParaRPr>
          </a:p>
          <a:p>
            <a:pPr marL="457200" lvl="1" indent="0">
              <a:buNone/>
            </a:pPr>
            <a:r>
              <a:rPr lang="en-US" sz="2800" dirty="0">
                <a:latin typeface="Arial Black" panose="020B0A04020102020204" pitchFamily="34" charset="0"/>
              </a:rPr>
              <a:t>Is there concern that the rush to treat may result in overuse of broad spectrum antibiotics/antimicrobials?</a:t>
            </a:r>
            <a:endParaRPr lang="en-US" sz="2800" dirty="0"/>
          </a:p>
        </p:txBody>
      </p:sp>
      <p:sp>
        <p:nvSpPr>
          <p:cNvPr id="3" name="Slide Number Placeholder 2"/>
          <p:cNvSpPr>
            <a:spLocks noGrp="1"/>
          </p:cNvSpPr>
          <p:nvPr>
            <p:ph type="sldNum" sz="quarter" idx="12"/>
          </p:nvPr>
        </p:nvSpPr>
        <p:spPr/>
        <p:txBody>
          <a:bodyPr/>
          <a:lstStyle/>
          <a:p>
            <a:fld id="{6D22F896-40B5-4ADD-8801-0D06FADFA095}" type="slidenum">
              <a:rPr lang="en-US" smtClean="0"/>
              <a:t>21</a:t>
            </a:fld>
            <a:endParaRPr lang="en-US" dirty="0"/>
          </a:p>
        </p:txBody>
      </p:sp>
      <p:sp>
        <p:nvSpPr>
          <p:cNvPr id="5" name="TextBox 4"/>
          <p:cNvSpPr txBox="1"/>
          <p:nvPr/>
        </p:nvSpPr>
        <p:spPr>
          <a:xfrm>
            <a:off x="11032436" y="2956100"/>
            <a:ext cx="318052"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237114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6527" y="349555"/>
            <a:ext cx="10018713" cy="4483510"/>
          </a:xfrm>
        </p:spPr>
        <p:txBody>
          <a:bodyPr>
            <a:normAutofit fontScale="90000"/>
          </a:bodyPr>
          <a:lstStyle/>
          <a:p>
            <a:pPr algn="l"/>
            <a:r>
              <a:rPr lang="en-US" sz="4900" u="sng" dirty="0">
                <a:latin typeface="Arial Black" panose="020B0A04020102020204" pitchFamily="34" charset="0"/>
              </a:rPr>
              <a:t/>
            </a:r>
            <a:br>
              <a:rPr lang="en-US" sz="4900" u="sng" dirty="0">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sz="4400" dirty="0">
                <a:latin typeface="Arial Black" panose="020B0A04020102020204" pitchFamily="34" charset="0"/>
              </a:rPr>
              <a:t>Do you believe the data suggesting that early administration of antibiotics is the only reason for the improvement in sepsis mortality</a:t>
            </a:r>
            <a:r>
              <a:rPr lang="en-US" dirty="0">
                <a:latin typeface="Arial Black" panose="020B0A04020102020204" pitchFamily="34" charset="0"/>
              </a:rPr>
              <a:t>? </a:t>
            </a:r>
            <a:r>
              <a:rPr lang="en-US" dirty="0"/>
              <a:t/>
            </a:r>
            <a:br>
              <a:rPr lang="en-US" dirty="0"/>
            </a:br>
            <a:endParaRPr lang="en-US" dirty="0"/>
          </a:p>
        </p:txBody>
      </p:sp>
      <p:pic>
        <p:nvPicPr>
          <p:cNvPr id="3" name="Picture 2"/>
          <p:cNvPicPr>
            <a:picLocks noChangeAspect="1"/>
          </p:cNvPicPr>
          <p:nvPr/>
        </p:nvPicPr>
        <p:blipFill rotWithShape="1">
          <a:blip r:embed="rId3"/>
          <a:srcRect l="502" t="24917" r="500" b="31249"/>
          <a:stretch/>
        </p:blipFill>
        <p:spPr>
          <a:xfrm>
            <a:off x="6706626" y="5635256"/>
            <a:ext cx="4245943" cy="1222744"/>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2320642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09" y="416204"/>
            <a:ext cx="10018713" cy="4070735"/>
          </a:xfrm>
        </p:spPr>
        <p:txBody>
          <a:bodyPr>
            <a:normAutofit/>
          </a:bodyPr>
          <a:lstStyle/>
          <a:p>
            <a:pPr marL="0" indent="0">
              <a:buNone/>
            </a:pPr>
            <a:r>
              <a:rPr lang="en-US" sz="4000" b="1" dirty="0">
                <a:latin typeface="Arial Black" panose="020B0A04020102020204" pitchFamily="34" charset="0"/>
              </a:rPr>
              <a:t>Do all sepsis patients require broad spectrum antibiotics? </a:t>
            </a:r>
            <a:endParaRPr lang="en-US" sz="3600" dirty="0">
              <a:latin typeface="Arial Black" panose="020B0A04020102020204" pitchFamily="34" charset="0"/>
            </a:endParaRPr>
          </a:p>
        </p:txBody>
      </p:sp>
      <p:pic>
        <p:nvPicPr>
          <p:cNvPr id="4" name="Picture 3"/>
          <p:cNvPicPr>
            <a:picLocks noChangeAspect="1"/>
          </p:cNvPicPr>
          <p:nvPr/>
        </p:nvPicPr>
        <p:blipFill rotWithShape="1">
          <a:blip r:embed="rId3"/>
          <a:srcRect r="57" b="64741"/>
          <a:stretch/>
        </p:blipFill>
        <p:spPr>
          <a:xfrm>
            <a:off x="6027821" y="4969042"/>
            <a:ext cx="4696327" cy="1660755"/>
          </a:xfrm>
          <a:prstGeom prst="rect">
            <a:avLst/>
          </a:prstGeom>
        </p:spPr>
      </p:pic>
      <p:sp>
        <p:nvSpPr>
          <p:cNvPr id="2" name="Slide Number Placeholder 1"/>
          <p:cNvSpPr>
            <a:spLocks noGrp="1"/>
          </p:cNvSpPr>
          <p:nvPr>
            <p:ph type="sldNum" sz="quarter" idx="12"/>
          </p:nvPr>
        </p:nvSpPr>
        <p:spPr/>
        <p:txBody>
          <a:bodyPr/>
          <a:lstStyle/>
          <a:p>
            <a:fld id="{6D22F896-40B5-4ADD-8801-0D06FADFA095}" type="slidenum">
              <a:rPr lang="en-US" smtClean="0"/>
              <a:t>23</a:t>
            </a:fld>
            <a:endParaRPr lang="en-US" dirty="0"/>
          </a:p>
        </p:txBody>
      </p:sp>
      <p:sp>
        <p:nvSpPr>
          <p:cNvPr id="5" name="TextBox 4"/>
          <p:cNvSpPr txBox="1"/>
          <p:nvPr/>
        </p:nvSpPr>
        <p:spPr>
          <a:xfrm>
            <a:off x="9551505" y="2405270"/>
            <a:ext cx="655982" cy="369332"/>
          </a:xfrm>
          <a:prstGeom prst="rect">
            <a:avLst/>
          </a:prstGeom>
          <a:noFill/>
        </p:spPr>
        <p:txBody>
          <a:bodyPr wrap="square" rtlCol="0">
            <a:spAutoFit/>
          </a:bodyPr>
          <a:lstStyle/>
          <a:p>
            <a:r>
              <a:rPr lang="en-US" dirty="0"/>
              <a:t>2,7</a:t>
            </a:r>
          </a:p>
        </p:txBody>
      </p:sp>
    </p:spTree>
    <p:extLst>
      <p:ext uri="{BB962C8B-B14F-4D97-AF65-F5344CB8AC3E}">
        <p14:creationId xmlns:p14="http://schemas.microsoft.com/office/powerpoint/2010/main" val="712066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5591" y="1976119"/>
            <a:ext cx="10018713" cy="2298169"/>
          </a:xfrm>
        </p:spPr>
        <p:txBody>
          <a:bodyPr>
            <a:noAutofit/>
          </a:bodyPr>
          <a:lstStyle/>
          <a:p>
            <a:pPr marL="0" indent="0">
              <a:buNone/>
            </a:pPr>
            <a:r>
              <a:rPr lang="en-US" sz="4000" b="1" dirty="0">
                <a:latin typeface="Arial Black" panose="020B0A04020102020204" pitchFamily="34" charset="0"/>
              </a:rPr>
              <a:t>When/how do you determine to de-escalate antimicrobials?</a:t>
            </a:r>
            <a:endParaRPr lang="en-US" sz="4000" dirty="0">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1462505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1693" y="1457959"/>
            <a:ext cx="9009570" cy="2280921"/>
          </a:xfrm>
        </p:spPr>
        <p:txBody>
          <a:bodyPr>
            <a:normAutofit/>
          </a:bodyPr>
          <a:lstStyle/>
          <a:p>
            <a:pPr marL="0" indent="0">
              <a:buNone/>
            </a:pPr>
            <a:r>
              <a:rPr lang="en-US" sz="4000" b="1" dirty="0">
                <a:latin typeface="Arial Black" panose="020B0A04020102020204" pitchFamily="34" charset="0"/>
              </a:rPr>
              <a:t>What’s is the role of PCR guided blood culture results?</a:t>
            </a:r>
          </a:p>
        </p:txBody>
      </p:sp>
      <p:pic>
        <p:nvPicPr>
          <p:cNvPr id="1026" name="Picture 2" descr="https://healthjade.com/wp-content/uploads/2018/02/sep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020" y="5358342"/>
            <a:ext cx="4408967" cy="12444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531562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484311" y="781665"/>
            <a:ext cx="10514650" cy="5368412"/>
          </a:xfrm>
        </p:spPr>
        <p:txBody>
          <a:bodyPr/>
          <a:lstStyle/>
          <a:p>
            <a:pPr marL="0" indent="0">
              <a:buNone/>
            </a:pPr>
            <a:r>
              <a:rPr lang="en-US" sz="3600" dirty="0">
                <a:latin typeface="Arial Black" panose="020B0A04020102020204" pitchFamily="34" charset="0"/>
              </a:rPr>
              <a:t>When is </a:t>
            </a:r>
            <a:r>
              <a:rPr lang="en-US" sz="3600" dirty="0" err="1">
                <a:latin typeface="Arial Black" panose="020B0A04020102020204" pitchFamily="34" charset="0"/>
              </a:rPr>
              <a:t>procalcitonin</a:t>
            </a:r>
            <a:r>
              <a:rPr lang="en-US" sz="3600" dirty="0">
                <a:latin typeface="Arial Black" panose="020B0A04020102020204" pitchFamily="34" charset="0"/>
              </a:rPr>
              <a:t> helpful in determining whether to treat with antibiotics?</a:t>
            </a:r>
          </a:p>
          <a:p>
            <a:pPr lvl="1"/>
            <a:r>
              <a:rPr lang="en-US" sz="3200" dirty="0">
                <a:latin typeface="Arial Black" panose="020B0A04020102020204" pitchFamily="34" charset="0"/>
              </a:rPr>
              <a:t>What are the limitations of </a:t>
            </a:r>
            <a:r>
              <a:rPr lang="en-US" sz="3200" dirty="0" err="1">
                <a:latin typeface="Arial Black" panose="020B0A04020102020204" pitchFamily="34" charset="0"/>
              </a:rPr>
              <a:t>procalcitonin</a:t>
            </a:r>
            <a:r>
              <a:rPr lang="en-US" sz="3200" dirty="0">
                <a:latin typeface="Arial Black" panose="020B0A04020102020204" pitchFamily="34" charset="0"/>
              </a:rPr>
              <a:t>? </a:t>
            </a:r>
          </a:p>
          <a:p>
            <a:pPr lvl="1" algn="ctr"/>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32504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7998" y="855408"/>
            <a:ext cx="10018713" cy="4566428"/>
          </a:xfrm>
        </p:spPr>
        <p:txBody>
          <a:bodyPr/>
          <a:lstStyle/>
          <a:p>
            <a:pPr marL="0" indent="0">
              <a:buNone/>
            </a:pPr>
            <a:r>
              <a:rPr lang="en-US" sz="3600" dirty="0">
                <a:latin typeface="Arial Black" panose="020B0A04020102020204" pitchFamily="34" charset="0"/>
              </a:rPr>
              <a:t>What are the challenges adhering  to the CMS SEP1 measure (e.g., weight based fluid bolus)?</a:t>
            </a:r>
          </a:p>
          <a:p>
            <a:pPr marL="0" indent="0">
              <a:buNone/>
            </a:pPr>
            <a:endParaRPr lang="en-US" sz="3600" dirty="0">
              <a:latin typeface="Arial Black" panose="020B0A04020102020204" pitchFamily="34" charset="0"/>
            </a:endParaRPr>
          </a:p>
          <a:p>
            <a:pPr marL="0" indent="0">
              <a:buNone/>
            </a:pPr>
            <a:r>
              <a:rPr lang="en-US" sz="3600" dirty="0">
                <a:latin typeface="Arial Black" panose="020B0A04020102020204" pitchFamily="34" charset="0"/>
              </a:rPr>
              <a:t>What are some of the challenges associated with timely treatment of sepsis (e.g., patient disposition)? </a:t>
            </a:r>
          </a:p>
          <a:p>
            <a:endParaRPr lang="en-US" dirty="0"/>
          </a:p>
        </p:txBody>
      </p:sp>
      <p:sp>
        <p:nvSpPr>
          <p:cNvPr id="2" name="Slide Number Placeholder 1"/>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394573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089D35B1-0ED5-4358-8CAE-A9E49412AAA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0812" y="0"/>
            <a:ext cx="2436813" cy="6858001"/>
            <a:chOff x="1320800" y="0"/>
            <a:chExt cx="2436813" cy="6858001"/>
          </a:xfrm>
        </p:grpSpPr>
        <p:sp>
          <p:nvSpPr>
            <p:cNvPr id="13" name="Freeform 6">
              <a:extLst>
                <a:ext uri="{FF2B5EF4-FFF2-40B4-BE49-F238E27FC236}">
                  <a16:creationId xmlns="" xmlns:a16="http://schemas.microsoft.com/office/drawing/2014/main" id="{DDEF6545-5A42-469E-8778-86CA01CD461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 xmlns:a16="http://schemas.microsoft.com/office/drawing/2014/main" id="{3B08853F-842C-4D0A-9A89-D05CB399037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 xmlns:a16="http://schemas.microsoft.com/office/drawing/2014/main" id="{A436FB18-2D01-4AAB-AD10-2D1208310FE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 xmlns:a16="http://schemas.microsoft.com/office/drawing/2014/main" id="{9EFB8341-7A7B-46E4-AF94-689147AD05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 xmlns:a16="http://schemas.microsoft.com/office/drawing/2014/main" id="{C4D84136-7804-4605-AC9F-238A3665EED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 xmlns:a16="http://schemas.microsoft.com/office/drawing/2014/main" id="{4EC6F81C-51C2-4A6F-8B94-562DA673622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20" name="Group 19">
            <a:extLst>
              <a:ext uri="{FF2B5EF4-FFF2-40B4-BE49-F238E27FC236}">
                <a16:creationId xmlns="" xmlns:a16="http://schemas.microsoft.com/office/drawing/2014/main" id="{DD65B30C-427F-449E-B039-E288E85D8AF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 xmlns:a16="http://schemas.microsoft.com/office/drawing/2014/main" id="{9F47D947-83F7-46E3-872B-0777122A0A2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 xmlns:a16="http://schemas.microsoft.com/office/drawing/2014/main" id="{60C7B45B-6634-46FA-862D-B86F1C3C506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 xmlns:a16="http://schemas.microsoft.com/office/drawing/2014/main" id="{C7504CC0-DD94-4ED9-ADC9-6FE7AEA33FF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 xmlns:a16="http://schemas.microsoft.com/office/drawing/2014/main" id="{64268326-B6DD-4E00-9788-6C319279AC7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 xmlns:a16="http://schemas.microsoft.com/office/drawing/2014/main" id="{92C7B3DE-DB23-4AAC-B142-C803C0C0A15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 xmlns:a16="http://schemas.microsoft.com/office/drawing/2014/main" id="{1EEF04DC-4E0D-4127-A98D-EA81C3B2DE3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8" name="Freeform: Shape 27">
            <a:extLst>
              <a:ext uri="{FF2B5EF4-FFF2-40B4-BE49-F238E27FC236}">
                <a16:creationId xmlns="" xmlns:a16="http://schemas.microsoft.com/office/drawing/2014/main" id="{084966D2-3C9B-4F47-8231-1DEC33D3BD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96066" y="321734"/>
            <a:ext cx="11074201" cy="6214533"/>
          </a:xfrm>
          <a:custGeom>
            <a:avLst/>
            <a:gdLst>
              <a:gd name="connsiteX0" fmla="*/ 815396 w 11074201"/>
              <a:gd name="connsiteY0" fmla="*/ 0 h 6214533"/>
              <a:gd name="connsiteX1" fmla="*/ 11074201 w 11074201"/>
              <a:gd name="connsiteY1" fmla="*/ 0 h 6214533"/>
              <a:gd name="connsiteX2" fmla="*/ 11074201 w 11074201"/>
              <a:gd name="connsiteY2" fmla="*/ 6214533 h 6214533"/>
              <a:gd name="connsiteX3" fmla="*/ 1498193 w 11074201"/>
              <a:gd name="connsiteY3" fmla="*/ 6214533 h 6214533"/>
              <a:gd name="connsiteX4" fmla="*/ 0 w 11074201"/>
              <a:gd name="connsiteY4" fmla="*/ 4992543 h 6214533"/>
              <a:gd name="connsiteX5" fmla="*/ 433971 w 11074201"/>
              <a:gd name="connsiteY5" fmla="*/ 2335405 h 621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4201" h="6214533">
                <a:moveTo>
                  <a:pt x="815396" y="0"/>
                </a:moveTo>
                <a:lnTo>
                  <a:pt x="11074201" y="0"/>
                </a:lnTo>
                <a:lnTo>
                  <a:pt x="11074201" y="6214533"/>
                </a:lnTo>
                <a:lnTo>
                  <a:pt x="1498193" y="6214533"/>
                </a:lnTo>
                <a:lnTo>
                  <a:pt x="0" y="4992543"/>
                </a:lnTo>
                <a:cubicBezTo>
                  <a:pt x="141071" y="4106831"/>
                  <a:pt x="287521" y="3221118"/>
                  <a:pt x="433971" y="2335405"/>
                </a:cubicBezTo>
                <a:close/>
              </a:path>
            </a:pathLst>
          </a:custGeom>
          <a:solidFill>
            <a:srgbClr val="FFFFFF"/>
          </a:solidFill>
          <a:ln w="38100">
            <a:gradFill flip="none" rotWithShape="1">
              <a:gsLst>
                <a:gs pos="0">
                  <a:schemeClr val="bg2"/>
                </a:gs>
                <a:gs pos="100000">
                  <a:schemeClr val="bg2">
                    <a:lumMod val="75000"/>
                  </a:schemeClr>
                </a:gs>
              </a:gsLst>
              <a:lin ang="5400000" scaled="1"/>
              <a:tileRect/>
            </a:gra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 xmlns:a16="http://schemas.microsoft.com/office/drawing/2014/main" id="{C5858220-ED33-43F5-9768-9FA915B084A5}"/>
              </a:ext>
            </a:extLst>
          </p:cNvPr>
          <p:cNvPicPr>
            <a:picLocks noGrp="1" noChangeAspect="1"/>
          </p:cNvPicPr>
          <p:nvPr>
            <p:ph idx="1"/>
          </p:nvPr>
        </p:nvPicPr>
        <p:blipFill>
          <a:blip r:embed="rId3"/>
          <a:stretch>
            <a:fillRect/>
          </a:stretch>
        </p:blipFill>
        <p:spPr>
          <a:xfrm>
            <a:off x="3561816" y="974724"/>
            <a:ext cx="6383095" cy="4899025"/>
          </a:xfrm>
          <a:prstGeom prst="rect">
            <a:avLst/>
          </a:prstGeom>
        </p:spPr>
      </p:pic>
      <p:sp>
        <p:nvSpPr>
          <p:cNvPr id="4" name="Slide Number Placeholder 3">
            <a:extLst>
              <a:ext uri="{FF2B5EF4-FFF2-40B4-BE49-F238E27FC236}">
                <a16:creationId xmlns="" xmlns:a16="http://schemas.microsoft.com/office/drawing/2014/main" id="{D70442CA-F4F8-4B2B-84C3-7DE10F4E3C59}"/>
              </a:ext>
            </a:extLst>
          </p:cNvPr>
          <p:cNvSpPr>
            <a:spLocks noGrp="1"/>
          </p:cNvSpPr>
          <p:nvPr>
            <p:ph type="sldNum" sz="quarter" idx="12"/>
          </p:nvPr>
        </p:nvSpPr>
        <p:spPr>
          <a:xfrm>
            <a:off x="10951856" y="5883275"/>
            <a:ext cx="551167" cy="365125"/>
          </a:xfrm>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28</a:t>
            </a:fld>
            <a:endParaRPr lang="en-US"/>
          </a:p>
        </p:txBody>
      </p:sp>
      <p:sp>
        <p:nvSpPr>
          <p:cNvPr id="5" name="AutoShape 2">
            <a:extLst>
              <a:ext uri="{FF2B5EF4-FFF2-40B4-BE49-F238E27FC236}">
                <a16:creationId xmlns="" xmlns:a16="http://schemas.microsoft.com/office/drawing/2014/main" id="{66988CE9-AC1B-4798-9F05-FCE71CAAF9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 xmlns:a16="http://schemas.microsoft.com/office/drawing/2014/main" id="{FF1BFB42-0B9A-4336-A4E8-3DEE984FC73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 xmlns:a16="http://schemas.microsoft.com/office/drawing/2014/main" id="{C9C0BCFD-1FCB-4E14-BD1E-A0128A93A85E}"/>
              </a:ext>
            </a:extLst>
          </p:cNvPr>
          <p:cNvSpPr txBox="1"/>
          <p:nvPr/>
        </p:nvSpPr>
        <p:spPr>
          <a:xfrm>
            <a:off x="8220754" y="6046895"/>
            <a:ext cx="3046027" cy="400110"/>
          </a:xfrm>
          <a:prstGeom prst="rect">
            <a:avLst/>
          </a:prstGeom>
          <a:noFill/>
        </p:spPr>
        <p:txBody>
          <a:bodyPr wrap="none" rtlCol="0">
            <a:spAutoFit/>
          </a:bodyPr>
          <a:lstStyle/>
          <a:p>
            <a:r>
              <a:rPr lang="en-US" sz="1000" dirty="0"/>
              <a:t>A Users’ Guide to the 2016 Surviving Sepsis Guidelines</a:t>
            </a:r>
          </a:p>
          <a:p>
            <a:r>
              <a:rPr lang="en-US" sz="1000" dirty="0"/>
              <a:t>Critical Care Medicine45(3):381-385, March 2017.</a:t>
            </a:r>
          </a:p>
        </p:txBody>
      </p:sp>
    </p:spTree>
    <p:extLst>
      <p:ext uri="{BB962C8B-B14F-4D97-AF65-F5344CB8AC3E}">
        <p14:creationId xmlns:p14="http://schemas.microsoft.com/office/powerpoint/2010/main" val="4294436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809" y="775252"/>
            <a:ext cx="10913165" cy="5784574"/>
          </a:xfrm>
        </p:spPr>
      </p:pic>
      <p:sp>
        <p:nvSpPr>
          <p:cNvPr id="3" name="Slide Number Placeholder 2"/>
          <p:cNvSpPr>
            <a:spLocks noGrp="1"/>
          </p:cNvSpPr>
          <p:nvPr>
            <p:ph type="sldNum" sz="quarter" idx="12"/>
          </p:nvPr>
        </p:nvSpPr>
        <p:spPr/>
        <p:txBody>
          <a:bodyPr/>
          <a:lstStyle/>
          <a:p>
            <a:fld id="{6D22F896-40B5-4ADD-8801-0D06FADFA095}" type="slidenum">
              <a:rPr lang="en-US" smtClean="0"/>
              <a:t>29</a:t>
            </a:fld>
            <a:endParaRPr lang="en-US" dirty="0"/>
          </a:p>
        </p:txBody>
      </p:sp>
      <p:sp>
        <p:nvSpPr>
          <p:cNvPr id="5" name="TextBox 4"/>
          <p:cNvSpPr txBox="1"/>
          <p:nvPr/>
        </p:nvSpPr>
        <p:spPr>
          <a:xfrm>
            <a:off x="4440176" y="862088"/>
            <a:ext cx="2646947" cy="369332"/>
          </a:xfrm>
          <a:prstGeom prst="rect">
            <a:avLst/>
          </a:prstGeom>
          <a:noFill/>
        </p:spPr>
        <p:txBody>
          <a:bodyPr wrap="square" rtlCol="0">
            <a:spAutoFit/>
          </a:bodyPr>
          <a:lstStyle/>
          <a:p>
            <a:r>
              <a:rPr lang="en-US" b="1" dirty="0"/>
              <a:t>Elkhart General Hospital</a:t>
            </a:r>
          </a:p>
        </p:txBody>
      </p:sp>
    </p:spTree>
    <p:extLst>
      <p:ext uri="{BB962C8B-B14F-4D97-AF65-F5344CB8AC3E}">
        <p14:creationId xmlns:p14="http://schemas.microsoft.com/office/powerpoint/2010/main" val="1720377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22001619"/>
              </p:ext>
            </p:extLst>
          </p:nvPr>
        </p:nvGraphicFramePr>
        <p:xfrm>
          <a:off x="179070" y="587827"/>
          <a:ext cx="11867155" cy="6270973"/>
        </p:xfrm>
        <a:graphic>
          <a:graphicData uri="http://schemas.openxmlformats.org/drawingml/2006/table">
            <a:tbl>
              <a:tblPr firstRow="1" bandRow="1">
                <a:tableStyleId>{5C22544A-7EE6-4342-B048-85BDC9FD1C3A}</a:tableStyleId>
              </a:tblPr>
              <a:tblGrid>
                <a:gridCol w="817708">
                  <a:extLst>
                    <a:ext uri="{9D8B030D-6E8A-4147-A177-3AD203B41FA5}">
                      <a16:colId xmlns="" xmlns:a16="http://schemas.microsoft.com/office/drawing/2014/main" val="20000"/>
                    </a:ext>
                  </a:extLst>
                </a:gridCol>
                <a:gridCol w="3210938">
                  <a:extLst>
                    <a:ext uri="{9D8B030D-6E8A-4147-A177-3AD203B41FA5}">
                      <a16:colId xmlns="" xmlns:a16="http://schemas.microsoft.com/office/drawing/2014/main" val="20001"/>
                    </a:ext>
                  </a:extLst>
                </a:gridCol>
                <a:gridCol w="7838509">
                  <a:extLst>
                    <a:ext uri="{9D8B030D-6E8A-4147-A177-3AD203B41FA5}">
                      <a16:colId xmlns="" xmlns:a16="http://schemas.microsoft.com/office/drawing/2014/main" val="20002"/>
                    </a:ext>
                  </a:extLst>
                </a:gridCol>
              </a:tblGrid>
              <a:tr h="348430">
                <a:tc>
                  <a:txBody>
                    <a:bodyPr/>
                    <a:lstStyle/>
                    <a:p>
                      <a:r>
                        <a:rPr lang="en-US" sz="1400" dirty="0">
                          <a:latin typeface="Arial Black" panose="020B0A04020102020204" pitchFamily="34" charset="0"/>
                        </a:rPr>
                        <a:t>Year</a:t>
                      </a:r>
                    </a:p>
                  </a:txBody>
                  <a:tcPr/>
                </a:tc>
                <a:tc>
                  <a:txBody>
                    <a:bodyPr/>
                    <a:lstStyle/>
                    <a:p>
                      <a:r>
                        <a:rPr lang="en-US" sz="1400" dirty="0">
                          <a:latin typeface="Arial Black" panose="020B0A04020102020204" pitchFamily="34" charset="0"/>
                        </a:rPr>
                        <a:t>Definition Name or identifier</a:t>
                      </a:r>
                      <a:r>
                        <a:rPr lang="en-US" sz="1400" baseline="0" dirty="0">
                          <a:latin typeface="Arial Black" panose="020B0A04020102020204" pitchFamily="34" charset="0"/>
                        </a:rPr>
                        <a:t> </a:t>
                      </a:r>
                      <a:endParaRPr lang="en-US" sz="1400" dirty="0">
                        <a:latin typeface="Arial Black" panose="020B0A04020102020204" pitchFamily="34" charset="0"/>
                      </a:endParaRPr>
                    </a:p>
                  </a:txBody>
                  <a:tcPr/>
                </a:tc>
                <a:tc>
                  <a:txBody>
                    <a:bodyPr/>
                    <a:lstStyle/>
                    <a:p>
                      <a:r>
                        <a:rPr lang="en-US" sz="1400" dirty="0">
                          <a:latin typeface="Arial Black" panose="020B0A04020102020204" pitchFamily="34" charset="0"/>
                        </a:rPr>
                        <a:t>Defining elements</a:t>
                      </a:r>
                    </a:p>
                  </a:txBody>
                  <a:tcPr/>
                </a:tc>
                <a:extLst>
                  <a:ext uri="{0D108BD9-81ED-4DB2-BD59-A6C34878D82A}">
                    <a16:rowId xmlns="" xmlns:a16="http://schemas.microsoft.com/office/drawing/2014/main" val="10000"/>
                  </a:ext>
                </a:extLst>
              </a:tr>
              <a:tr h="665184">
                <a:tc>
                  <a:txBody>
                    <a:bodyPr/>
                    <a:lstStyle/>
                    <a:p>
                      <a:r>
                        <a:rPr lang="en-US" sz="1600" dirty="0">
                          <a:latin typeface="Arial Black" panose="020B0A04020102020204" pitchFamily="34" charset="0"/>
                        </a:rPr>
                        <a:t>1987</a:t>
                      </a:r>
                    </a:p>
                  </a:txBody>
                  <a:tcPr/>
                </a:tc>
                <a:tc>
                  <a:txBody>
                    <a:bodyPr/>
                    <a:lstStyle/>
                    <a:p>
                      <a:r>
                        <a:rPr lang="en-US" sz="1600" b="1" dirty="0">
                          <a:latin typeface="Arial Black" panose="020B0A04020102020204" pitchFamily="34" charset="0"/>
                        </a:rPr>
                        <a:t>Bone</a:t>
                      </a:r>
                      <a:r>
                        <a:rPr lang="en-US" sz="1600" b="1" baseline="0" dirty="0">
                          <a:latin typeface="Arial Black" panose="020B0A04020102020204" pitchFamily="34" charset="0"/>
                        </a:rPr>
                        <a:t>’s  methylprednisolone trial </a:t>
                      </a:r>
                      <a:endParaRPr lang="en-US" sz="1600" b="1" dirty="0">
                        <a:latin typeface="Arial Black" panose="020B0A04020102020204" pitchFamily="34" charset="0"/>
                      </a:endParaRPr>
                    </a:p>
                  </a:txBody>
                  <a:tcPr/>
                </a:tc>
                <a:tc>
                  <a:txBody>
                    <a:bodyPr/>
                    <a:lstStyle/>
                    <a:p>
                      <a:r>
                        <a:rPr lang="en-US" sz="1400" dirty="0">
                          <a:latin typeface="Arial Black" panose="020B0A04020102020204" pitchFamily="34" charset="0"/>
                        </a:rPr>
                        <a:t>Inflammatory</a:t>
                      </a:r>
                      <a:r>
                        <a:rPr lang="en-US" sz="1400" baseline="0" dirty="0">
                          <a:latin typeface="Arial Black" panose="020B0A04020102020204" pitchFamily="34" charset="0"/>
                        </a:rPr>
                        <a:t> criteria, </a:t>
                      </a:r>
                      <a:r>
                        <a:rPr lang="en-US" sz="1400" u="sng" baseline="0" dirty="0">
                          <a:latin typeface="Arial Black" panose="020B0A04020102020204" pitchFamily="34" charset="0"/>
                        </a:rPr>
                        <a:t>&gt;</a:t>
                      </a:r>
                      <a:r>
                        <a:rPr lang="en-US" sz="1400" baseline="0" dirty="0">
                          <a:latin typeface="Arial Black" panose="020B0A04020102020204" pitchFamily="34" charset="0"/>
                        </a:rPr>
                        <a:t>1 organ dysfunction, (AMS, hypoxemia, elevated lactate, oliguria)</a:t>
                      </a:r>
                      <a:endParaRPr lang="en-US" sz="1400" dirty="0">
                        <a:latin typeface="Arial Black" panose="020B0A04020102020204" pitchFamily="34" charset="0"/>
                      </a:endParaRPr>
                    </a:p>
                  </a:txBody>
                  <a:tcPr/>
                </a:tc>
                <a:extLst>
                  <a:ext uri="{0D108BD9-81ED-4DB2-BD59-A6C34878D82A}">
                    <a16:rowId xmlns="" xmlns:a16="http://schemas.microsoft.com/office/drawing/2014/main" val="10001"/>
                  </a:ext>
                </a:extLst>
              </a:tr>
              <a:tr h="1109179">
                <a:tc>
                  <a:txBody>
                    <a:bodyPr/>
                    <a:lstStyle/>
                    <a:p>
                      <a:r>
                        <a:rPr lang="en-US" sz="1600" dirty="0">
                          <a:latin typeface="Arial Black" panose="020B0A04020102020204" pitchFamily="34" charset="0"/>
                        </a:rPr>
                        <a:t>1991</a:t>
                      </a:r>
                    </a:p>
                  </a:txBody>
                  <a:tcPr/>
                </a:tc>
                <a:tc>
                  <a:txBody>
                    <a:bodyPr/>
                    <a:lstStyle/>
                    <a:p>
                      <a:r>
                        <a:rPr lang="en-US" sz="1600" b="1" dirty="0">
                          <a:latin typeface="Arial Black" panose="020B0A04020102020204" pitchFamily="34" charset="0"/>
                        </a:rPr>
                        <a:t>AACP; SCCM Definitions Conference (</a:t>
                      </a:r>
                      <a:r>
                        <a:rPr lang="en-US" sz="1600" b="1" dirty="0">
                          <a:solidFill>
                            <a:srgbClr val="7030A0"/>
                          </a:solidFill>
                          <a:latin typeface="Arial Black" panose="020B0A04020102020204" pitchFamily="34" charset="0"/>
                        </a:rPr>
                        <a:t>Sepsis-1)</a:t>
                      </a: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Septicemia abandoned</a:t>
                      </a:r>
                    </a:p>
                    <a:p>
                      <a:pPr marL="285750" indent="-285750">
                        <a:buFont typeface="Arial" panose="020B0604020202020204" pitchFamily="34" charset="0"/>
                        <a:buChar char="•"/>
                      </a:pPr>
                      <a:r>
                        <a:rPr lang="en-US" sz="1400" dirty="0">
                          <a:latin typeface="Arial Black" panose="020B0A04020102020204" pitchFamily="34" charset="0"/>
                        </a:rPr>
                        <a:t>SIRS concept proposed, not defined</a:t>
                      </a:r>
                    </a:p>
                    <a:p>
                      <a:pPr marL="285750" indent="-285750">
                        <a:buFont typeface="Arial" panose="020B0604020202020204" pitchFamily="34" charset="0"/>
                        <a:buChar char="•"/>
                      </a:pPr>
                      <a:r>
                        <a:rPr lang="en-US" sz="1400" dirty="0">
                          <a:latin typeface="Arial Black" panose="020B0A04020102020204" pitchFamily="34" charset="0"/>
                        </a:rPr>
                        <a:t>Categories</a:t>
                      </a:r>
                      <a:r>
                        <a:rPr lang="en-US" sz="1400" baseline="0" dirty="0">
                          <a:latin typeface="Arial Black" panose="020B0A04020102020204" pitchFamily="34" charset="0"/>
                        </a:rPr>
                        <a:t> of Sepsis, Severe Sepsis, and septic shock established</a:t>
                      </a:r>
                    </a:p>
                    <a:p>
                      <a:pPr marL="285750" indent="-285750">
                        <a:buFont typeface="Arial" panose="020B0604020202020204" pitchFamily="34" charset="0"/>
                        <a:buChar char="•"/>
                      </a:pPr>
                      <a:r>
                        <a:rPr lang="en-US" sz="1400" baseline="0" dirty="0">
                          <a:latin typeface="Arial Black" panose="020B0A04020102020204" pitchFamily="34" charset="0"/>
                        </a:rPr>
                        <a:t>MODS terminology </a:t>
                      </a:r>
                      <a:endParaRPr lang="en-US" sz="1400" dirty="0">
                        <a:latin typeface="Arial Black" panose="020B0A04020102020204" pitchFamily="34" charset="0"/>
                      </a:endParaRPr>
                    </a:p>
                  </a:txBody>
                  <a:tcPr/>
                </a:tc>
                <a:extLst>
                  <a:ext uri="{0D108BD9-81ED-4DB2-BD59-A6C34878D82A}">
                    <a16:rowId xmlns="" xmlns:a16="http://schemas.microsoft.com/office/drawing/2014/main" val="10002"/>
                  </a:ext>
                </a:extLst>
              </a:tr>
              <a:tr h="722797">
                <a:tc>
                  <a:txBody>
                    <a:bodyPr/>
                    <a:lstStyle/>
                    <a:p>
                      <a:r>
                        <a:rPr lang="en-US" sz="1600" dirty="0">
                          <a:latin typeface="Arial Black" panose="020B0A04020102020204" pitchFamily="34" charset="0"/>
                        </a:rPr>
                        <a:t>2001 </a:t>
                      </a:r>
                    </a:p>
                  </a:txBody>
                  <a:tcPr/>
                </a:tc>
                <a:tc>
                  <a:txBody>
                    <a:bodyPr/>
                    <a:lstStyle/>
                    <a:p>
                      <a:r>
                        <a:rPr lang="en-US" sz="1600" b="1" dirty="0">
                          <a:latin typeface="Arial Black" panose="020B0A04020102020204" pitchFamily="34" charset="0"/>
                        </a:rPr>
                        <a:t>AACP, SCCM,</a:t>
                      </a:r>
                      <a:r>
                        <a:rPr lang="en-US" sz="1600" b="1" baseline="0" dirty="0">
                          <a:latin typeface="Arial Black" panose="020B0A04020102020204" pitchFamily="34" charset="0"/>
                        </a:rPr>
                        <a:t> ATS, ESIM, SIS </a:t>
                      </a:r>
                    </a:p>
                    <a:p>
                      <a:r>
                        <a:rPr lang="en-US" sz="1600" b="1" baseline="0" dirty="0">
                          <a:latin typeface="Arial Black" panose="020B0A04020102020204" pitchFamily="34" charset="0"/>
                        </a:rPr>
                        <a:t>(</a:t>
                      </a:r>
                      <a:r>
                        <a:rPr lang="en-US" sz="1600" b="1" baseline="0" dirty="0">
                          <a:solidFill>
                            <a:srgbClr val="7030A0"/>
                          </a:solidFill>
                          <a:latin typeface="Arial Black" panose="020B0A04020102020204" pitchFamily="34" charset="0"/>
                        </a:rPr>
                        <a:t>Sepsis- 2 </a:t>
                      </a:r>
                      <a:r>
                        <a:rPr lang="en-US" sz="1600" b="1" baseline="0" dirty="0">
                          <a:latin typeface="Arial Black" panose="020B0A04020102020204" pitchFamily="34" charset="0"/>
                        </a:rPr>
                        <a:t>) </a:t>
                      </a:r>
                      <a:endParaRPr lang="en-US" sz="1600" b="1" dirty="0">
                        <a:latin typeface="Arial Black" panose="020B0A04020102020204" pitchFamily="34" charset="0"/>
                      </a:endParaRP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Expanded</a:t>
                      </a:r>
                      <a:r>
                        <a:rPr lang="en-US" sz="1400" baseline="0" dirty="0">
                          <a:latin typeface="Arial Black" panose="020B0A04020102020204" pitchFamily="34" charset="0"/>
                        </a:rPr>
                        <a:t> SIRS criteria               </a:t>
                      </a:r>
                      <a:r>
                        <a:rPr lang="en-US" sz="1400" b="1" baseline="0" dirty="0">
                          <a:latin typeface="Arial Black" panose="020B0A04020102020204" pitchFamily="34" charset="0"/>
                        </a:rPr>
                        <a:t>Sepsis syndromes similar to Sepsis -1</a:t>
                      </a:r>
                    </a:p>
                    <a:p>
                      <a:pPr marL="285750" indent="-285750">
                        <a:buFont typeface="Arial" panose="020B0604020202020204" pitchFamily="34" charset="0"/>
                        <a:buChar char="•"/>
                      </a:pPr>
                      <a:r>
                        <a:rPr lang="en-US" sz="1400" baseline="0" dirty="0">
                          <a:latin typeface="Arial Black" panose="020B0A04020102020204" pitchFamily="34" charset="0"/>
                        </a:rPr>
                        <a:t>PIRO stratification: </a:t>
                      </a:r>
                      <a:r>
                        <a:rPr lang="en-US" sz="1400" b="1" baseline="0" dirty="0">
                          <a:latin typeface="Arial Black" panose="020B0A04020102020204" pitchFamily="34" charset="0"/>
                        </a:rPr>
                        <a:t>P</a:t>
                      </a:r>
                      <a:r>
                        <a:rPr lang="en-US" sz="1400" baseline="0" dirty="0">
                          <a:latin typeface="Arial Black" panose="020B0A04020102020204" pitchFamily="34" charset="0"/>
                        </a:rPr>
                        <a:t>redisposition, </a:t>
                      </a:r>
                      <a:r>
                        <a:rPr lang="en-US" sz="1400" b="1" baseline="0" dirty="0">
                          <a:latin typeface="Arial Black" panose="020B0A04020102020204" pitchFamily="34" charset="0"/>
                        </a:rPr>
                        <a:t>I</a:t>
                      </a:r>
                      <a:r>
                        <a:rPr lang="en-US" sz="1400" b="0" baseline="0" dirty="0">
                          <a:latin typeface="Arial Black" panose="020B0A04020102020204" pitchFamily="34" charset="0"/>
                        </a:rPr>
                        <a:t>nsul</a:t>
                      </a:r>
                      <a:r>
                        <a:rPr lang="en-US" sz="1400" b="1" baseline="0" dirty="0">
                          <a:latin typeface="Arial Black" panose="020B0A04020102020204" pitchFamily="34" charset="0"/>
                        </a:rPr>
                        <a:t>t</a:t>
                      </a:r>
                      <a:r>
                        <a:rPr lang="en-US" sz="1400" baseline="0" dirty="0">
                          <a:latin typeface="Arial Black" panose="020B0A04020102020204" pitchFamily="34" charset="0"/>
                        </a:rPr>
                        <a:t>, </a:t>
                      </a:r>
                      <a:r>
                        <a:rPr lang="en-US" sz="1400" b="1" baseline="0" dirty="0">
                          <a:latin typeface="Arial Black" panose="020B0A04020102020204" pitchFamily="34" charset="0"/>
                        </a:rPr>
                        <a:t>R</a:t>
                      </a:r>
                      <a:r>
                        <a:rPr lang="en-US" sz="1400" baseline="0" dirty="0">
                          <a:latin typeface="Arial Black" panose="020B0A04020102020204" pitchFamily="34" charset="0"/>
                        </a:rPr>
                        <a:t>esponse,</a:t>
                      </a:r>
                      <a:r>
                        <a:rPr lang="en-US" sz="1400" b="1" baseline="0" dirty="0">
                          <a:latin typeface="Arial Black" panose="020B0A04020102020204" pitchFamily="34" charset="0"/>
                        </a:rPr>
                        <a:t> O</a:t>
                      </a:r>
                      <a:r>
                        <a:rPr lang="en-US" sz="1400" baseline="0" dirty="0">
                          <a:latin typeface="Arial Black" panose="020B0A04020102020204" pitchFamily="34" charset="0"/>
                        </a:rPr>
                        <a:t>rgan dysfunction</a:t>
                      </a:r>
                    </a:p>
                  </a:txBody>
                  <a:tcPr/>
                </a:tc>
                <a:extLst>
                  <a:ext uri="{0D108BD9-81ED-4DB2-BD59-A6C34878D82A}">
                    <a16:rowId xmlns="" xmlns:a16="http://schemas.microsoft.com/office/drawing/2014/main" val="10003"/>
                  </a:ext>
                </a:extLst>
              </a:tr>
              <a:tr h="860287">
                <a:tc>
                  <a:txBody>
                    <a:bodyPr/>
                    <a:lstStyle/>
                    <a:p>
                      <a:r>
                        <a:rPr lang="en-US" sz="1600" dirty="0">
                          <a:latin typeface="Arial Black" panose="020B0A04020102020204" pitchFamily="34" charset="0"/>
                        </a:rPr>
                        <a:t>2015</a:t>
                      </a:r>
                    </a:p>
                  </a:txBody>
                  <a:tcPr/>
                </a:tc>
                <a:tc>
                  <a:txBody>
                    <a:bodyPr/>
                    <a:lstStyle/>
                    <a:p>
                      <a:r>
                        <a:rPr lang="en-US" sz="1600" b="1" dirty="0">
                          <a:latin typeface="Arial Black" panose="020B0A04020102020204" pitchFamily="34" charset="0"/>
                        </a:rPr>
                        <a:t>Centers for Medicare and Medicare</a:t>
                      </a:r>
                      <a:r>
                        <a:rPr lang="en-US" sz="1600" b="1" baseline="0" dirty="0">
                          <a:latin typeface="Arial Black" panose="020B0A04020102020204" pitchFamily="34" charset="0"/>
                        </a:rPr>
                        <a:t> Services </a:t>
                      </a:r>
                    </a:p>
                    <a:p>
                      <a:r>
                        <a:rPr lang="en-US" sz="1600" b="1" baseline="0" dirty="0">
                          <a:latin typeface="Arial Black" panose="020B0A04020102020204" pitchFamily="34" charset="0"/>
                        </a:rPr>
                        <a:t>(</a:t>
                      </a:r>
                      <a:r>
                        <a:rPr lang="en-US" sz="1600" b="1" baseline="0" dirty="0">
                          <a:solidFill>
                            <a:srgbClr val="7030A0"/>
                          </a:solidFill>
                          <a:latin typeface="Arial Black" panose="020B0A04020102020204" pitchFamily="34" charset="0"/>
                        </a:rPr>
                        <a:t>based upon Sepsis- 1 &amp;2)</a:t>
                      </a:r>
                      <a:endParaRPr lang="en-US" sz="1600" b="1" dirty="0">
                        <a:solidFill>
                          <a:srgbClr val="7030A0"/>
                        </a:solidFill>
                        <a:latin typeface="Arial Black" panose="020B0A04020102020204" pitchFamily="34" charset="0"/>
                      </a:endParaRP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Sepsis: Suspected infection with SIRS</a:t>
                      </a:r>
                    </a:p>
                    <a:p>
                      <a:pPr marL="285750" indent="-285750">
                        <a:buFont typeface="Arial" panose="020B0604020202020204" pitchFamily="34" charset="0"/>
                        <a:buChar char="•"/>
                      </a:pPr>
                      <a:r>
                        <a:rPr lang="en-US" sz="1400" dirty="0">
                          <a:latin typeface="Arial Black" panose="020B0A04020102020204" pitchFamily="34" charset="0"/>
                        </a:rPr>
                        <a:t>Severe</a:t>
                      </a:r>
                      <a:r>
                        <a:rPr lang="en-US" sz="1400" baseline="0" dirty="0">
                          <a:latin typeface="Arial Black" panose="020B0A04020102020204" pitchFamily="34" charset="0"/>
                        </a:rPr>
                        <a:t> sepsis: Sepsis and organ dysfunction including lactate </a:t>
                      </a:r>
                      <a:r>
                        <a:rPr lang="en-US" sz="1400" u="sng" baseline="0" dirty="0">
                          <a:latin typeface="Arial Black" panose="020B0A04020102020204" pitchFamily="34" charset="0"/>
                        </a:rPr>
                        <a:t>&gt; 2</a:t>
                      </a:r>
                    </a:p>
                    <a:p>
                      <a:pPr marL="285750" indent="-285750">
                        <a:buFont typeface="Arial" panose="020B0604020202020204" pitchFamily="34" charset="0"/>
                        <a:buChar char="•"/>
                      </a:pPr>
                      <a:r>
                        <a:rPr lang="en-US" sz="1400" u="none" baseline="0" dirty="0">
                          <a:latin typeface="Arial Black" panose="020B0A04020102020204" pitchFamily="34" charset="0"/>
                        </a:rPr>
                        <a:t>Septic shock: Severe sepsis with persistent hypotension </a:t>
                      </a:r>
                      <a:r>
                        <a:rPr lang="en-US" sz="1400" b="1" u="none" baseline="0" dirty="0">
                          <a:latin typeface="Arial Black" panose="020B0A04020102020204" pitchFamily="34" charset="0"/>
                        </a:rPr>
                        <a:t>AND/OR</a:t>
                      </a:r>
                      <a:r>
                        <a:rPr lang="en-US" sz="1400" u="none" baseline="0" dirty="0">
                          <a:latin typeface="Arial Black" panose="020B0A04020102020204" pitchFamily="34" charset="0"/>
                        </a:rPr>
                        <a:t> lactate </a:t>
                      </a:r>
                      <a:r>
                        <a:rPr lang="en-US" sz="1400" u="sng" baseline="0" dirty="0">
                          <a:latin typeface="Arial Black" panose="020B0A04020102020204" pitchFamily="34" charset="0"/>
                        </a:rPr>
                        <a:t>&gt;</a:t>
                      </a:r>
                      <a:r>
                        <a:rPr lang="en-US" sz="1400" u="none" baseline="0" dirty="0">
                          <a:latin typeface="Arial Black" panose="020B0A04020102020204" pitchFamily="34" charset="0"/>
                        </a:rPr>
                        <a:t>4</a:t>
                      </a:r>
                    </a:p>
                  </a:txBody>
                  <a:tcPr/>
                </a:tc>
                <a:extLst>
                  <a:ext uri="{0D108BD9-81ED-4DB2-BD59-A6C34878D82A}">
                    <a16:rowId xmlns="" xmlns:a16="http://schemas.microsoft.com/office/drawing/2014/main" val="10004"/>
                  </a:ext>
                </a:extLst>
              </a:tr>
              <a:tr h="1109179">
                <a:tc>
                  <a:txBody>
                    <a:bodyPr/>
                    <a:lstStyle/>
                    <a:p>
                      <a:r>
                        <a:rPr lang="en-US" sz="1600" dirty="0">
                          <a:latin typeface="Arial Black" panose="020B0A04020102020204" pitchFamily="34" charset="0"/>
                        </a:rPr>
                        <a:t>2016</a:t>
                      </a:r>
                    </a:p>
                  </a:txBody>
                  <a:tcPr/>
                </a:tc>
                <a:tc>
                  <a:txBody>
                    <a:bodyPr/>
                    <a:lstStyle/>
                    <a:p>
                      <a:r>
                        <a:rPr lang="en-US" sz="1600" b="1" dirty="0">
                          <a:latin typeface="Arial Black" panose="020B0A04020102020204" pitchFamily="34" charset="0"/>
                        </a:rPr>
                        <a:t>Third International Consensus Definitions for Sepsis and Septic Shock (</a:t>
                      </a:r>
                      <a:r>
                        <a:rPr lang="en-US" sz="1600" b="1" dirty="0">
                          <a:solidFill>
                            <a:srgbClr val="7030A0"/>
                          </a:solidFill>
                          <a:latin typeface="Arial Black" panose="020B0A04020102020204" pitchFamily="34" charset="0"/>
                        </a:rPr>
                        <a:t>Sepsis -3)</a:t>
                      </a: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Severe</a:t>
                      </a:r>
                      <a:r>
                        <a:rPr lang="en-US" sz="1400" baseline="0" dirty="0">
                          <a:latin typeface="Arial Black" panose="020B0A04020102020204" pitchFamily="34" charset="0"/>
                        </a:rPr>
                        <a:t> sepsis abandoned</a:t>
                      </a:r>
                    </a:p>
                    <a:p>
                      <a:pPr marL="285750" indent="-285750">
                        <a:buFont typeface="Arial" panose="020B0604020202020204" pitchFamily="34" charset="0"/>
                        <a:buChar char="•"/>
                      </a:pPr>
                      <a:r>
                        <a:rPr lang="en-US" sz="1400" baseline="0" dirty="0">
                          <a:latin typeface="Arial Black" panose="020B0A04020102020204" pitchFamily="34" charset="0"/>
                        </a:rPr>
                        <a:t>Focus on organ failure/dysfunction</a:t>
                      </a:r>
                    </a:p>
                    <a:p>
                      <a:pPr marL="285750" indent="-285750">
                        <a:buFont typeface="Arial" panose="020B0604020202020204" pitchFamily="34" charset="0"/>
                        <a:buChar char="•"/>
                      </a:pPr>
                      <a:r>
                        <a:rPr lang="en-US" sz="1400" baseline="0" dirty="0">
                          <a:latin typeface="Arial Black" panose="020B0A04020102020204" pitchFamily="34" charset="0"/>
                        </a:rPr>
                        <a:t>Sepsis: organ failure focus including vasopressor dependent hypotension</a:t>
                      </a:r>
                    </a:p>
                    <a:p>
                      <a:pPr marL="285750" indent="-285750">
                        <a:buFont typeface="Arial" panose="020B0604020202020204" pitchFamily="34" charset="0"/>
                        <a:buChar char="•"/>
                      </a:pPr>
                      <a:r>
                        <a:rPr lang="en-US" sz="1400" baseline="0" dirty="0">
                          <a:latin typeface="Arial Black" panose="020B0A04020102020204" pitchFamily="34" charset="0"/>
                        </a:rPr>
                        <a:t>Septic shock: Vasopressor dependent hypotension AND elevated lactate ≥ 2</a:t>
                      </a:r>
                      <a:endParaRPr lang="en-US" sz="1400" dirty="0">
                        <a:latin typeface="Arial Black" panose="020B0A04020102020204" pitchFamily="34" charset="0"/>
                      </a:endParaRPr>
                    </a:p>
                  </a:txBody>
                  <a:tcPr/>
                </a:tc>
                <a:extLst>
                  <a:ext uri="{0D108BD9-81ED-4DB2-BD59-A6C34878D82A}">
                    <a16:rowId xmlns="" xmlns:a16="http://schemas.microsoft.com/office/drawing/2014/main" val="10005"/>
                  </a:ext>
                </a:extLst>
              </a:tr>
              <a:tr h="1222100">
                <a:tc>
                  <a:txBody>
                    <a:bodyPr/>
                    <a:lstStyle/>
                    <a:p>
                      <a:r>
                        <a:rPr lang="en-US" sz="1600" dirty="0">
                          <a:latin typeface="Arial Black" panose="020B0A04020102020204" pitchFamily="34" charset="0"/>
                        </a:rPr>
                        <a:t>2016</a:t>
                      </a:r>
                    </a:p>
                  </a:txBody>
                  <a:tcPr/>
                </a:tc>
                <a:tc>
                  <a:txBody>
                    <a:bodyPr/>
                    <a:lstStyle/>
                    <a:p>
                      <a:r>
                        <a:rPr lang="en-US" sz="1600" b="1" dirty="0">
                          <a:latin typeface="Arial Black" panose="020B0A04020102020204" pitchFamily="34" charset="0"/>
                        </a:rPr>
                        <a:t>Surviving Sepsis Campaign</a:t>
                      </a:r>
                      <a:r>
                        <a:rPr lang="en-US" sz="1600" b="1" baseline="0" dirty="0">
                          <a:latin typeface="Arial Black" panose="020B0A04020102020204" pitchFamily="34" charset="0"/>
                        </a:rPr>
                        <a:t> </a:t>
                      </a:r>
                      <a:endParaRPr lang="en-US" sz="1600" b="1" dirty="0">
                        <a:latin typeface="Arial Black" panose="020B0A04020102020204" pitchFamily="34" charset="0"/>
                      </a:endParaRP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Severe</a:t>
                      </a:r>
                      <a:r>
                        <a:rPr lang="en-US" sz="1400" baseline="0" dirty="0">
                          <a:latin typeface="Arial Black" panose="020B0A04020102020204" pitchFamily="34" charset="0"/>
                        </a:rPr>
                        <a:t> sepsis abandoned</a:t>
                      </a:r>
                    </a:p>
                    <a:p>
                      <a:pPr marL="285750" indent="-285750">
                        <a:buFont typeface="Arial" panose="020B0604020202020204" pitchFamily="34" charset="0"/>
                        <a:buChar char="•"/>
                      </a:pPr>
                      <a:r>
                        <a:rPr lang="en-US" sz="1400" baseline="0" dirty="0">
                          <a:latin typeface="Arial Black" panose="020B0A04020102020204" pitchFamily="34" charset="0"/>
                        </a:rPr>
                        <a:t>Sepsis: previous severe sepsis (lactate qualifies, no vasopressor dependent hypotension)</a:t>
                      </a:r>
                    </a:p>
                    <a:p>
                      <a:pPr marL="285750" indent="-285750">
                        <a:buFont typeface="Arial" panose="020B0604020202020204" pitchFamily="34" charset="0"/>
                        <a:buChar char="•"/>
                      </a:pPr>
                      <a:r>
                        <a:rPr lang="en-US" sz="1400" baseline="0" dirty="0">
                          <a:latin typeface="Arial Black" panose="020B0A04020102020204" pitchFamily="34" charset="0"/>
                        </a:rPr>
                        <a:t>Septic shock: previous septic shock (includes all vasopressor dependent hypotension</a:t>
                      </a:r>
                      <a:r>
                        <a:rPr lang="en-US" sz="1400" u="none" baseline="0" dirty="0">
                          <a:latin typeface="Arial Black" panose="020B0A04020102020204" pitchFamily="34" charset="0"/>
                        </a:rPr>
                        <a:t> </a:t>
                      </a:r>
                      <a:r>
                        <a:rPr lang="en-US" sz="1400" u="sng" baseline="0" dirty="0">
                          <a:latin typeface="Arial Black" panose="020B0A04020102020204" pitchFamily="34" charset="0"/>
                        </a:rPr>
                        <a:t>+ </a:t>
                      </a:r>
                      <a:r>
                        <a:rPr lang="en-US" sz="1400" u="none" baseline="0" dirty="0">
                          <a:latin typeface="Arial Black" panose="020B0A04020102020204" pitchFamily="34" charset="0"/>
                        </a:rPr>
                        <a:t>lactate)</a:t>
                      </a:r>
                      <a:endParaRPr lang="en-US" sz="1400" u="sng" baseline="0" dirty="0">
                        <a:latin typeface="Arial Black" panose="020B0A04020102020204" pitchFamily="34" charset="0"/>
                      </a:endParaRPr>
                    </a:p>
                  </a:txBody>
                  <a:tcPr/>
                </a:tc>
                <a:extLst>
                  <a:ext uri="{0D108BD9-81ED-4DB2-BD59-A6C34878D82A}">
                    <a16:rowId xmlns="" xmlns:a16="http://schemas.microsoft.com/office/drawing/2014/main" val="10006"/>
                  </a:ext>
                </a:extLst>
              </a:tr>
            </a:tbl>
          </a:graphicData>
        </a:graphic>
      </p:graphicFrame>
      <p:sp>
        <p:nvSpPr>
          <p:cNvPr id="5" name="TextBox 4"/>
          <p:cNvSpPr txBox="1"/>
          <p:nvPr/>
        </p:nvSpPr>
        <p:spPr>
          <a:xfrm>
            <a:off x="293914" y="40999"/>
            <a:ext cx="5878286" cy="461665"/>
          </a:xfrm>
          <a:prstGeom prst="rect">
            <a:avLst/>
          </a:prstGeom>
          <a:noFill/>
        </p:spPr>
        <p:txBody>
          <a:bodyPr wrap="square" rtlCol="0">
            <a:spAutoFit/>
          </a:bodyPr>
          <a:lstStyle/>
          <a:p>
            <a:r>
              <a:rPr lang="en-US" sz="2400" b="1" dirty="0">
                <a:latin typeface="Arial Black" panose="020B0A04020102020204" pitchFamily="34" charset="0"/>
              </a:rPr>
              <a:t>Sepsis: an evolving definition</a:t>
            </a:r>
          </a:p>
        </p:txBody>
      </p:sp>
      <p:sp>
        <p:nvSpPr>
          <p:cNvPr id="6" name="Slide Number Placeholder 5"/>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2378790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D22F896-40B5-4ADD-8801-0D06FADFA095}" type="slidenum">
              <a:rPr lang="en-US" smtClean="0"/>
              <a:t>30</a:t>
            </a:fld>
            <a:endParaRPr lang="en-US" dirty="0"/>
          </a:p>
        </p:txBody>
      </p:sp>
      <p:sp>
        <p:nvSpPr>
          <p:cNvPr id="5" name="TextBox 4"/>
          <p:cNvSpPr txBox="1"/>
          <p:nvPr/>
        </p:nvSpPr>
        <p:spPr>
          <a:xfrm>
            <a:off x="4646632" y="693639"/>
            <a:ext cx="2646947" cy="369332"/>
          </a:xfrm>
          <a:prstGeom prst="rect">
            <a:avLst/>
          </a:prstGeom>
          <a:noFill/>
        </p:spPr>
        <p:txBody>
          <a:bodyPr wrap="square" rtlCol="0">
            <a:spAutoFit/>
          </a:bodyPr>
          <a:lstStyle/>
          <a:p>
            <a:r>
              <a:rPr lang="en-US" b="1" dirty="0"/>
              <a:t>Elkhart General Hospital</a:t>
            </a:r>
          </a:p>
        </p:txBody>
      </p:sp>
      <p:graphicFrame>
        <p:nvGraphicFramePr>
          <p:cNvPr id="10" name="Content Placeholder 9"/>
          <p:cNvGraphicFramePr>
            <a:graphicFrameLocks noGrp="1" noChangeAspect="1"/>
          </p:cNvGraphicFramePr>
          <p:nvPr>
            <p:ph idx="1"/>
            <p:extLst>
              <p:ext uri="{D42A27DB-BD31-4B8C-83A1-F6EECF244321}">
                <p14:modId xmlns:p14="http://schemas.microsoft.com/office/powerpoint/2010/main" val="338171848"/>
              </p:ext>
            </p:extLst>
          </p:nvPr>
        </p:nvGraphicFramePr>
        <p:xfrm>
          <a:off x="255373" y="321277"/>
          <a:ext cx="11640065" cy="6137188"/>
        </p:xfrm>
        <a:graphic>
          <a:graphicData uri="http://schemas.openxmlformats.org/presentationml/2006/ole">
            <mc:AlternateContent xmlns:mc="http://schemas.openxmlformats.org/markup-compatibility/2006">
              <mc:Choice xmlns:v="urn:schemas-microsoft-com:vml" Requires="v">
                <p:oleObj spid="_x0000_s4116" name="Worksheet" r:id="rId3" imgW="12011057" imgH="5457927" progId="Excel.Sheet.12">
                  <p:embed/>
                </p:oleObj>
              </mc:Choice>
              <mc:Fallback>
                <p:oleObj name="Worksheet" r:id="rId3" imgW="12011057" imgH="5457927" progId="Excel.Sheet.12">
                  <p:embed/>
                  <p:pic>
                    <p:nvPicPr>
                      <p:cNvPr id="0" name=""/>
                      <p:cNvPicPr/>
                      <p:nvPr/>
                    </p:nvPicPr>
                    <p:blipFill>
                      <a:blip r:embed="rId4"/>
                      <a:stretch>
                        <a:fillRect/>
                      </a:stretch>
                    </p:blipFill>
                    <p:spPr>
                      <a:xfrm>
                        <a:off x="255373" y="321277"/>
                        <a:ext cx="11640065" cy="6137188"/>
                      </a:xfrm>
                      <a:prstGeom prst="rect">
                        <a:avLst/>
                      </a:prstGeom>
                    </p:spPr>
                  </p:pic>
                </p:oleObj>
              </mc:Fallback>
            </mc:AlternateContent>
          </a:graphicData>
        </a:graphic>
      </p:graphicFrame>
      <p:sp>
        <p:nvSpPr>
          <p:cNvPr id="6" name="TextBox 5"/>
          <p:cNvSpPr txBox="1"/>
          <p:nvPr/>
        </p:nvSpPr>
        <p:spPr>
          <a:xfrm>
            <a:off x="7611762" y="170419"/>
            <a:ext cx="4366054" cy="1415772"/>
          </a:xfrm>
          <a:prstGeom prst="rect">
            <a:avLst/>
          </a:prstGeom>
          <a:solidFill>
            <a:schemeClr val="bg2"/>
          </a:solidFill>
        </p:spPr>
        <p:txBody>
          <a:bodyPr wrap="square" rtlCol="0">
            <a:spAutoFit/>
          </a:bodyPr>
          <a:lstStyle/>
          <a:p>
            <a:r>
              <a:rPr lang="en-US" sz="2000" b="1" dirty="0">
                <a:latin typeface="Arial Black" panose="020B0A04020102020204" pitchFamily="34" charset="0"/>
              </a:rPr>
              <a:t>Sepsis Mortality &gt; 10%</a:t>
            </a:r>
          </a:p>
          <a:p>
            <a:r>
              <a:rPr lang="en-US" sz="2000" b="1" dirty="0">
                <a:latin typeface="Arial Black" panose="020B0A04020102020204" pitchFamily="34" charset="0"/>
              </a:rPr>
              <a:t>Septic Shock mortality &gt; 40%</a:t>
            </a:r>
          </a:p>
          <a:p>
            <a:endParaRPr lang="en-US" sz="1100" b="1" dirty="0">
              <a:latin typeface="Arial Black" panose="020B0A04020102020204" pitchFamily="34" charset="0"/>
            </a:endParaRPr>
          </a:p>
          <a:p>
            <a:endParaRPr lang="en-US" sz="1100" b="1" dirty="0">
              <a:latin typeface="Arial Black" panose="020B0A04020102020204" pitchFamily="34" charset="0"/>
            </a:endParaRPr>
          </a:p>
          <a:p>
            <a:r>
              <a:rPr lang="en-US" sz="1200" b="1" i="1" dirty="0">
                <a:latin typeface="Arial Black" panose="020B0A04020102020204" pitchFamily="34" charset="0"/>
              </a:rPr>
              <a:t>The Third International Consensus Definitions for Sepsis and Septic Shock (Sepsis-3)</a:t>
            </a:r>
          </a:p>
        </p:txBody>
      </p:sp>
    </p:spTree>
    <p:extLst>
      <p:ext uri="{BB962C8B-B14F-4D97-AF65-F5344CB8AC3E}">
        <p14:creationId xmlns:p14="http://schemas.microsoft.com/office/powerpoint/2010/main" val="989133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D22F896-40B5-4ADD-8801-0D06FADFA095}" type="slidenum">
              <a:rPr lang="en-US" smtClean="0"/>
              <a:t>31</a:t>
            </a:fld>
            <a:endParaRPr lang="en-US" dirty="0"/>
          </a:p>
        </p:txBody>
      </p:sp>
      <p:sp>
        <p:nvSpPr>
          <p:cNvPr id="5" name="TextBox 4"/>
          <p:cNvSpPr txBox="1"/>
          <p:nvPr/>
        </p:nvSpPr>
        <p:spPr>
          <a:xfrm>
            <a:off x="4326880" y="218403"/>
            <a:ext cx="3386374" cy="369332"/>
          </a:xfrm>
          <a:prstGeom prst="rect">
            <a:avLst/>
          </a:prstGeom>
          <a:noFill/>
        </p:spPr>
        <p:txBody>
          <a:bodyPr wrap="square" rtlCol="0">
            <a:spAutoFit/>
          </a:bodyPr>
          <a:lstStyle/>
          <a:p>
            <a:r>
              <a:rPr lang="en-US" b="1" dirty="0">
                <a:latin typeface="Arial Black" panose="020B0A04020102020204" pitchFamily="34" charset="0"/>
              </a:rPr>
              <a:t>Elkhart General Hospital</a:t>
            </a:r>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2486030463"/>
              </p:ext>
            </p:extLst>
          </p:nvPr>
        </p:nvGraphicFramePr>
        <p:xfrm>
          <a:off x="246824" y="620423"/>
          <a:ext cx="11546486" cy="5246707"/>
        </p:xfrm>
        <a:graphic>
          <a:graphicData uri="http://schemas.openxmlformats.org/presentationml/2006/ole">
            <mc:AlternateContent xmlns:mc="http://schemas.openxmlformats.org/markup-compatibility/2006">
              <mc:Choice xmlns:v="urn:schemas-microsoft-com:vml" Requires="v">
                <p:oleObj spid="_x0000_s6162" name="Worksheet" r:id="rId4" imgW="12011057" imgH="5457927" progId="Excel.Sheet.12">
                  <p:embed/>
                </p:oleObj>
              </mc:Choice>
              <mc:Fallback>
                <p:oleObj name="Worksheet" r:id="rId4" imgW="12011057" imgH="5457927" progId="Excel.Sheet.12">
                  <p:embed/>
                  <p:pic>
                    <p:nvPicPr>
                      <p:cNvPr id="0" name=""/>
                      <p:cNvPicPr/>
                      <p:nvPr/>
                    </p:nvPicPr>
                    <p:blipFill>
                      <a:blip r:embed="rId5"/>
                      <a:stretch>
                        <a:fillRect/>
                      </a:stretch>
                    </p:blipFill>
                    <p:spPr>
                      <a:xfrm>
                        <a:off x="246824" y="620423"/>
                        <a:ext cx="11546486" cy="5246707"/>
                      </a:xfrm>
                      <a:prstGeom prst="rect">
                        <a:avLst/>
                      </a:prstGeom>
                    </p:spPr>
                  </p:pic>
                </p:oleObj>
              </mc:Fallback>
            </mc:AlternateContent>
          </a:graphicData>
        </a:graphic>
      </p:graphicFrame>
    </p:spTree>
    <p:extLst>
      <p:ext uri="{BB962C8B-B14F-4D97-AF65-F5344CB8AC3E}">
        <p14:creationId xmlns:p14="http://schemas.microsoft.com/office/powerpoint/2010/main" val="1320290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D22F896-40B5-4ADD-8801-0D06FADFA095}" type="slidenum">
              <a:rPr lang="en-US" smtClean="0"/>
              <a:t>32</a:t>
            </a:fld>
            <a:endParaRPr lang="en-US" dirty="0"/>
          </a:p>
        </p:txBody>
      </p:sp>
      <p:sp>
        <p:nvSpPr>
          <p:cNvPr id="5" name="TextBox 4"/>
          <p:cNvSpPr txBox="1"/>
          <p:nvPr/>
        </p:nvSpPr>
        <p:spPr>
          <a:xfrm>
            <a:off x="4691771" y="174079"/>
            <a:ext cx="3366240" cy="369332"/>
          </a:xfrm>
          <a:prstGeom prst="rect">
            <a:avLst/>
          </a:prstGeom>
          <a:noFill/>
        </p:spPr>
        <p:txBody>
          <a:bodyPr wrap="square" rtlCol="0">
            <a:spAutoFit/>
          </a:bodyPr>
          <a:lstStyle/>
          <a:p>
            <a:r>
              <a:rPr lang="en-US" b="1" dirty="0">
                <a:latin typeface="Arial Black" panose="020B0A04020102020204" pitchFamily="34" charset="0"/>
              </a:rPr>
              <a:t>Elkhart General Hospital</a:t>
            </a:r>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1499673305"/>
              </p:ext>
            </p:extLst>
          </p:nvPr>
        </p:nvGraphicFramePr>
        <p:xfrm>
          <a:off x="864973" y="685800"/>
          <a:ext cx="11019837" cy="6100971"/>
        </p:xfrm>
        <a:graphic>
          <a:graphicData uri="http://schemas.openxmlformats.org/presentationml/2006/ole">
            <mc:AlternateContent xmlns:mc="http://schemas.openxmlformats.org/markup-compatibility/2006">
              <mc:Choice xmlns:v="urn:schemas-microsoft-com:vml" Requires="v">
                <p:oleObj spid="_x0000_s5139" name="Worksheet" r:id="rId3" imgW="12011057" imgH="5457927" progId="Excel.Sheet.12">
                  <p:embed/>
                </p:oleObj>
              </mc:Choice>
              <mc:Fallback>
                <p:oleObj name="Worksheet" r:id="rId3" imgW="12011057" imgH="5457927" progId="Excel.Sheet.12">
                  <p:embed/>
                  <p:pic>
                    <p:nvPicPr>
                      <p:cNvPr id="0" name=""/>
                      <p:cNvPicPr/>
                      <p:nvPr/>
                    </p:nvPicPr>
                    <p:blipFill>
                      <a:blip r:embed="rId4"/>
                      <a:stretch>
                        <a:fillRect/>
                      </a:stretch>
                    </p:blipFill>
                    <p:spPr>
                      <a:xfrm>
                        <a:off x="864973" y="685800"/>
                        <a:ext cx="11019837" cy="6100971"/>
                      </a:xfrm>
                      <a:prstGeom prst="rect">
                        <a:avLst/>
                      </a:prstGeom>
                    </p:spPr>
                  </p:pic>
                </p:oleObj>
              </mc:Fallback>
            </mc:AlternateContent>
          </a:graphicData>
        </a:graphic>
      </p:graphicFrame>
    </p:spTree>
    <p:extLst>
      <p:ext uri="{BB962C8B-B14F-4D97-AF65-F5344CB8AC3E}">
        <p14:creationId xmlns:p14="http://schemas.microsoft.com/office/powerpoint/2010/main" val="3260264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4310" y="743798"/>
            <a:ext cx="10018713" cy="4669012"/>
          </a:xfrm>
        </p:spPr>
        <p:txBody>
          <a:bodyPr>
            <a:normAutofit/>
          </a:bodyPr>
          <a:lstStyle/>
          <a:p>
            <a:pPr marL="0" indent="0">
              <a:buNone/>
            </a:pPr>
            <a:r>
              <a:rPr lang="en-US" sz="3600" b="1" dirty="0">
                <a:latin typeface="Arial Black" panose="020B0A04020102020204" pitchFamily="34" charset="0"/>
              </a:rPr>
              <a:t>The IDSA CAP guidelines have been updated… can you discuss changes as relates to …. </a:t>
            </a:r>
            <a:endParaRPr lang="en-US" sz="3600" dirty="0">
              <a:latin typeface="Arial Black" panose="020B0A04020102020204" pitchFamily="34" charset="0"/>
            </a:endParaRPr>
          </a:p>
          <a:p>
            <a:pPr lvl="1"/>
            <a:r>
              <a:rPr lang="en-US" sz="3200" dirty="0">
                <a:latin typeface="Arial Black" panose="020B0A04020102020204" pitchFamily="34" charset="0"/>
              </a:rPr>
              <a:t>Removal of the HCAP designation</a:t>
            </a:r>
          </a:p>
          <a:p>
            <a:pPr lvl="1"/>
            <a:r>
              <a:rPr lang="en-US" sz="3200" dirty="0">
                <a:latin typeface="Arial Black" panose="020B0A04020102020204" pitchFamily="34" charset="0"/>
              </a:rPr>
              <a:t>Aspiration pneumonia treatment</a:t>
            </a:r>
            <a:endParaRPr lang="en-US" sz="1800" dirty="0"/>
          </a:p>
        </p:txBody>
      </p:sp>
      <p:sp>
        <p:nvSpPr>
          <p:cNvPr id="2" name="Slide Number Placeholder 1"/>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1281041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7031" y="1579880"/>
            <a:ext cx="10018713" cy="3652520"/>
          </a:xfrm>
        </p:spPr>
        <p:txBody>
          <a:bodyPr>
            <a:normAutofit/>
          </a:bodyPr>
          <a:lstStyle/>
          <a:p>
            <a:r>
              <a:rPr lang="en-US" sz="9600" b="1" dirty="0">
                <a:latin typeface="Arial Black" panose="020B0A04020102020204" pitchFamily="34" charset="0"/>
              </a:rPr>
              <a:t>Questions? </a:t>
            </a:r>
            <a:br>
              <a:rPr lang="en-US" sz="9600" b="1" dirty="0">
                <a:latin typeface="Arial Black" panose="020B0A04020102020204" pitchFamily="34" charset="0"/>
              </a:rPr>
            </a:br>
            <a:endParaRPr lang="en-US" b="1" dirty="0">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3572029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33143" y="193944"/>
            <a:ext cx="10018713" cy="431800"/>
          </a:xfrm>
        </p:spPr>
        <p:txBody>
          <a:bodyPr>
            <a:noAutofit/>
          </a:bodyPr>
          <a:lstStyle/>
          <a:p>
            <a:r>
              <a:rPr lang="en-US" dirty="0">
                <a:latin typeface="Arial Black" panose="020B0A04020102020204" pitchFamily="34" charset="0"/>
              </a:rPr>
              <a:t>References</a:t>
            </a:r>
          </a:p>
        </p:txBody>
      </p:sp>
      <p:sp>
        <p:nvSpPr>
          <p:cNvPr id="3" name="Content Placeholder 2"/>
          <p:cNvSpPr>
            <a:spLocks noGrp="1"/>
          </p:cNvSpPr>
          <p:nvPr>
            <p:ph idx="1"/>
          </p:nvPr>
        </p:nvSpPr>
        <p:spPr>
          <a:xfrm>
            <a:off x="0" y="659219"/>
            <a:ext cx="11950995" cy="5911701"/>
          </a:xfrm>
        </p:spPr>
        <p:txBody>
          <a:bodyPr>
            <a:normAutofit fontScale="70000" lnSpcReduction="20000"/>
          </a:bodyPr>
          <a:lstStyle/>
          <a:p>
            <a:pPr marL="457200" indent="-457200">
              <a:buFont typeface="+mj-lt"/>
              <a:buAutoNum type="arabicPeriod"/>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Bone RC , Fisher CJ, et al. A controlled clinical trial of high dose methylprednisolone in the treatment of severe sepsis and septic shock. New </a:t>
            </a:r>
            <a:r>
              <a:rPr lang="en-US" dirty="0" err="1">
                <a:latin typeface="Arial Unicode MS" panose="020B0604020202020204" pitchFamily="34" charset="-128"/>
                <a:ea typeface="Arial Unicode MS" panose="020B0604020202020204" pitchFamily="34" charset="-128"/>
                <a:cs typeface="Arial Unicode MS" panose="020B0604020202020204" pitchFamily="34" charset="-128"/>
              </a:rPr>
              <a:t>Engl</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J med. 1987; 317 (11): 653-8</a:t>
            </a:r>
          </a:p>
          <a:p>
            <a:pPr marL="457200" indent="-457200">
              <a:buFont typeface="+mj-lt"/>
              <a:buAutoNum type="arabicPeriod"/>
            </a:pPr>
            <a:r>
              <a:rPr lang="en-US" dirty="0" err="1">
                <a:latin typeface="Arial Unicode MS" panose="020B0604020202020204" pitchFamily="34" charset="-128"/>
                <a:ea typeface="Arial Unicode MS" panose="020B0604020202020204" pitchFamily="34" charset="-128"/>
                <a:cs typeface="Arial Unicode MS" panose="020B0604020202020204" pitchFamily="34" charset="-128"/>
              </a:rPr>
              <a:t>Disselkamp</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M, Coz Y, et. al. POINT: Should Broad –Spectrum Antibiotics Be Routinely Administer to All Patients with Sepsis as Soon as Possible? Yes. Chest. 2019; 156(4): 645-647</a:t>
            </a:r>
          </a:p>
          <a:p>
            <a:pPr marL="457200" indent="-457200">
              <a:buFont typeface="+mj-lt"/>
              <a:buAutoNum type="arabicPeriod"/>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Levy MM, Fink M, et al. 2001 SCCM/SSICM/ACCP/ATS/SIS International Sepsis Definitions Conference. Intensive Care med. 2003; 29: 530-538</a:t>
            </a:r>
          </a:p>
          <a:p>
            <a:pPr marL="457200" indent="-457200">
              <a:buFont typeface="+mj-lt"/>
              <a:buAutoNum type="arabicPeriod"/>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Levy  MM, Dellinger  RP, Townsend  SR,  et al.  The Surviving Sepsis Campaign: results of an international guideline-based performance improvement program targeting severe sepsis.  Intensive Care Med. 2010;36(2):222-231.</a:t>
            </a:r>
          </a:p>
          <a:p>
            <a:pPr marL="457200" indent="-457200">
              <a:buFont typeface="+mj-lt"/>
              <a:buAutoNum type="arabicPeriod"/>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Liu V, Fielding-Singh V, et al. The timing of early antibiotics and hospital mortality in sepsis. American Journal of Respiratory and Critical Care Medicine. 2017; 196(7)</a:t>
            </a:r>
          </a:p>
          <a:p>
            <a:pPr marL="457200" indent="-457200">
              <a:buFont typeface="+mj-lt"/>
              <a:buAutoNum type="arabicPeriod"/>
            </a:pPr>
            <a:r>
              <a:rPr lang="en-US" dirty="0" err="1">
                <a:latin typeface="Arial Unicode MS" panose="020B0604020202020204" pitchFamily="34" charset="-128"/>
                <a:ea typeface="Arial Unicode MS" panose="020B0604020202020204" pitchFamily="34" charset="-128"/>
                <a:cs typeface="Arial Unicode MS" panose="020B0604020202020204" pitchFamily="34" charset="-128"/>
              </a:rPr>
              <a:t>Metlay</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J, </a:t>
            </a:r>
            <a:r>
              <a:rPr lang="en-US" dirty="0" err="1">
                <a:latin typeface="Arial Unicode MS" panose="020B0604020202020204" pitchFamily="34" charset="-128"/>
                <a:ea typeface="Arial Unicode MS" panose="020B0604020202020204" pitchFamily="34" charset="-128"/>
                <a:cs typeface="Arial Unicode MS" panose="020B0604020202020204" pitchFamily="34" charset="-128"/>
              </a:rPr>
              <a:t>Waterer</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G, et al. Diagnosis and treatment of adults with community acquired pneumonia. An official clinical practice guideline of the American Thoracic Society and Infection Diseases Society of America. American Journal of Respiratory and Critical Care medicine. 2019; 200(7)</a:t>
            </a:r>
          </a:p>
          <a:p>
            <a:pPr marL="457200" indent="-457200">
              <a:buFont typeface="+mj-lt"/>
              <a:buAutoNum type="arabicPeriod"/>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Patel JJ, </a:t>
            </a:r>
            <a:r>
              <a:rPr lang="en-US" dirty="0" err="1">
                <a:latin typeface="Arial Unicode MS" panose="020B0604020202020204" pitchFamily="34" charset="-128"/>
                <a:ea typeface="Arial Unicode MS" panose="020B0604020202020204" pitchFamily="34" charset="-128"/>
                <a:cs typeface="Arial Unicode MS" panose="020B0604020202020204" pitchFamily="34" charset="-128"/>
              </a:rPr>
              <a:t>Bergl</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PA. COUNTERPOINT: Should Broad Spectrum Antibiotics Be Routinely Administered to All Patients With Sepsis as Soon as Possible:? No. Chest. 2019; 156(4): 647-649</a:t>
            </a:r>
          </a:p>
          <a:p>
            <a:pPr marL="457200" indent="-457200">
              <a:buFont typeface="+mj-lt"/>
              <a:buAutoNum type="arabicPeriod"/>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Rhee  C , Zhang Z, et al. Sepsis Surveillance Using Adult Sepsis Events Simplified </a:t>
            </a:r>
            <a:r>
              <a:rPr lang="en-US" dirty="0" err="1">
                <a:latin typeface="Arial Unicode MS" panose="020B0604020202020204" pitchFamily="34" charset="-128"/>
                <a:ea typeface="Arial Unicode MS" panose="020B0604020202020204" pitchFamily="34" charset="-128"/>
                <a:cs typeface="Arial Unicode MS" panose="020B0604020202020204" pitchFamily="34" charset="-128"/>
              </a:rPr>
              <a:t>eSOFA</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Criteria Versus Sepsis  -3 Sequential Organ Failure Assessment Criteria. Critical Care Medicine. 2016; 47(3): 307-314</a:t>
            </a:r>
          </a:p>
          <a:p>
            <a:pPr marL="457200" indent="-457200">
              <a:buFont typeface="+mj-lt"/>
              <a:buAutoNum type="arabicPeriod"/>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Singer  M, </a:t>
            </a:r>
            <a:r>
              <a:rPr lang="en-US" dirty="0" err="1">
                <a:latin typeface="Arial Unicode MS" panose="020B0604020202020204" pitchFamily="34" charset="-128"/>
                <a:ea typeface="Arial Unicode MS" panose="020B0604020202020204" pitchFamily="34" charset="-128"/>
                <a:cs typeface="Arial Unicode MS" panose="020B0604020202020204" pitchFamily="34" charset="-128"/>
              </a:rPr>
              <a:t>Deutschman</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C, Seymour  CW,  et al.  The Third International Consensus Definitions for Sepsis and Septic Shock (Sepsis-3).  JAMA. doi:10.1001/jama.2016.0287</a:t>
            </a:r>
          </a:p>
          <a:p>
            <a:pPr marL="457200" indent="-457200">
              <a:buFont typeface="+mj-lt"/>
              <a:buAutoNum type="arabicPeriod"/>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Vincent JL, Moreno R, </a:t>
            </a:r>
            <a:r>
              <a:rPr lang="en-US" dirty="0" err="1">
                <a:latin typeface="Arial Unicode MS" panose="020B0604020202020204" pitchFamily="34" charset="-128"/>
                <a:ea typeface="Arial Unicode MS" panose="020B0604020202020204" pitchFamily="34" charset="-128"/>
                <a:cs typeface="Arial Unicode MS" panose="020B0604020202020204" pitchFamily="34" charset="-128"/>
              </a:rPr>
              <a:t>Takala</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J, et al. The SOFA (Sepsis-related Organ Failure Assessment) score to describe organ dysfunction/failure. Intensive Care Med. 1996;22:707–710.</a:t>
            </a:r>
          </a:p>
        </p:txBody>
      </p:sp>
      <p:sp>
        <p:nvSpPr>
          <p:cNvPr id="4" name="Slide Number Placeholder 3"/>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1449662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089D35B1-0ED5-4358-8CAE-A9E49412AAA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0812" y="0"/>
            <a:ext cx="2436813" cy="6858001"/>
            <a:chOff x="1320800" y="0"/>
            <a:chExt cx="2436813" cy="6858001"/>
          </a:xfrm>
        </p:grpSpPr>
        <p:sp>
          <p:nvSpPr>
            <p:cNvPr id="11" name="Freeform 6">
              <a:extLst>
                <a:ext uri="{FF2B5EF4-FFF2-40B4-BE49-F238E27FC236}">
                  <a16:creationId xmlns="" xmlns:a16="http://schemas.microsoft.com/office/drawing/2014/main" id="{DDEF6545-5A42-469E-8778-86CA01CD461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 xmlns:a16="http://schemas.microsoft.com/office/drawing/2014/main" id="{3B08853F-842C-4D0A-9A89-D05CB399037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 xmlns:a16="http://schemas.microsoft.com/office/drawing/2014/main" id="{A436FB18-2D01-4AAB-AD10-2D1208310FE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 xmlns:a16="http://schemas.microsoft.com/office/drawing/2014/main" id="{9EFB8341-7A7B-46E4-AF94-689147AD05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 xmlns:a16="http://schemas.microsoft.com/office/drawing/2014/main" id="{C4D84136-7804-4605-AC9F-238A3665EED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 xmlns:a16="http://schemas.microsoft.com/office/drawing/2014/main" id="{4EC6F81C-51C2-4A6F-8B94-562DA673622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18" name="Group 17">
            <a:extLst>
              <a:ext uri="{FF2B5EF4-FFF2-40B4-BE49-F238E27FC236}">
                <a16:creationId xmlns="" xmlns:a16="http://schemas.microsoft.com/office/drawing/2014/main" id="{DD65B30C-427F-449E-B039-E288E85D8AF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50812" y="0"/>
            <a:ext cx="2436813" cy="6858001"/>
            <a:chOff x="1320800" y="0"/>
            <a:chExt cx="2436813" cy="6858001"/>
          </a:xfrm>
        </p:grpSpPr>
        <p:sp>
          <p:nvSpPr>
            <p:cNvPr id="19" name="Freeform 6">
              <a:extLst>
                <a:ext uri="{FF2B5EF4-FFF2-40B4-BE49-F238E27FC236}">
                  <a16:creationId xmlns="" xmlns:a16="http://schemas.microsoft.com/office/drawing/2014/main" id="{9F47D947-83F7-46E3-872B-0777122A0A2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0" name="Freeform 7">
              <a:extLst>
                <a:ext uri="{FF2B5EF4-FFF2-40B4-BE49-F238E27FC236}">
                  <a16:creationId xmlns="" xmlns:a16="http://schemas.microsoft.com/office/drawing/2014/main" id="{60C7B45B-6634-46FA-862D-B86F1C3C506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1" name="Freeform 8">
              <a:extLst>
                <a:ext uri="{FF2B5EF4-FFF2-40B4-BE49-F238E27FC236}">
                  <a16:creationId xmlns="" xmlns:a16="http://schemas.microsoft.com/office/drawing/2014/main" id="{C7504CC0-DD94-4ED9-ADC9-6FE7AEA33FF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2" name="Freeform 9">
              <a:extLst>
                <a:ext uri="{FF2B5EF4-FFF2-40B4-BE49-F238E27FC236}">
                  <a16:creationId xmlns="" xmlns:a16="http://schemas.microsoft.com/office/drawing/2014/main" id="{64268326-B6DD-4E00-9788-6C319279AC7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3" name="Freeform 10">
              <a:extLst>
                <a:ext uri="{FF2B5EF4-FFF2-40B4-BE49-F238E27FC236}">
                  <a16:creationId xmlns="" xmlns:a16="http://schemas.microsoft.com/office/drawing/2014/main" id="{92C7B3DE-DB23-4AAC-B142-C803C0C0A15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4" name="Freeform 11">
              <a:extLst>
                <a:ext uri="{FF2B5EF4-FFF2-40B4-BE49-F238E27FC236}">
                  <a16:creationId xmlns="" xmlns:a16="http://schemas.microsoft.com/office/drawing/2014/main" id="{1EEF04DC-4E0D-4127-A98D-EA81C3B2DE3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6" name="Freeform: Shape 25">
            <a:extLst>
              <a:ext uri="{FF2B5EF4-FFF2-40B4-BE49-F238E27FC236}">
                <a16:creationId xmlns="" xmlns:a16="http://schemas.microsoft.com/office/drawing/2014/main" id="{084966D2-3C9B-4F47-8231-1DEC33D3BD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96066" y="321734"/>
            <a:ext cx="11074201" cy="6214533"/>
          </a:xfrm>
          <a:custGeom>
            <a:avLst/>
            <a:gdLst>
              <a:gd name="connsiteX0" fmla="*/ 815396 w 11074201"/>
              <a:gd name="connsiteY0" fmla="*/ 0 h 6214533"/>
              <a:gd name="connsiteX1" fmla="*/ 11074201 w 11074201"/>
              <a:gd name="connsiteY1" fmla="*/ 0 h 6214533"/>
              <a:gd name="connsiteX2" fmla="*/ 11074201 w 11074201"/>
              <a:gd name="connsiteY2" fmla="*/ 6214533 h 6214533"/>
              <a:gd name="connsiteX3" fmla="*/ 1498193 w 11074201"/>
              <a:gd name="connsiteY3" fmla="*/ 6214533 h 6214533"/>
              <a:gd name="connsiteX4" fmla="*/ 0 w 11074201"/>
              <a:gd name="connsiteY4" fmla="*/ 4992543 h 6214533"/>
              <a:gd name="connsiteX5" fmla="*/ 433971 w 11074201"/>
              <a:gd name="connsiteY5" fmla="*/ 2335405 h 621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4201" h="6214533">
                <a:moveTo>
                  <a:pt x="815396" y="0"/>
                </a:moveTo>
                <a:lnTo>
                  <a:pt x="11074201" y="0"/>
                </a:lnTo>
                <a:lnTo>
                  <a:pt x="11074201" y="6214533"/>
                </a:lnTo>
                <a:lnTo>
                  <a:pt x="1498193" y="6214533"/>
                </a:lnTo>
                <a:lnTo>
                  <a:pt x="0" y="4992543"/>
                </a:lnTo>
                <a:cubicBezTo>
                  <a:pt x="141071" y="4106831"/>
                  <a:pt x="287521" y="3221118"/>
                  <a:pt x="433971" y="2335405"/>
                </a:cubicBezTo>
                <a:close/>
              </a:path>
            </a:pathLst>
          </a:custGeom>
          <a:solidFill>
            <a:srgbClr val="FFFFFF"/>
          </a:solidFill>
          <a:ln w="38100">
            <a:gradFill flip="none" rotWithShape="1">
              <a:gsLst>
                <a:gs pos="0">
                  <a:schemeClr val="bg2"/>
                </a:gs>
                <a:gs pos="100000">
                  <a:schemeClr val="bg2">
                    <a:lumMod val="75000"/>
                  </a:schemeClr>
                </a:gs>
              </a:gsLst>
              <a:lin ang="5400000" scaled="1"/>
              <a:tileRect/>
            </a:gra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 xmlns:a16="http://schemas.microsoft.com/office/drawing/2014/main" id="{CBF7C396-3377-4E7A-918C-BA6A4F91BCEA}"/>
              </a:ext>
            </a:extLst>
          </p:cNvPr>
          <p:cNvPicPr>
            <a:picLocks noGrp="1" noChangeAspect="1"/>
          </p:cNvPicPr>
          <p:nvPr>
            <p:ph idx="1"/>
          </p:nvPr>
        </p:nvPicPr>
        <p:blipFill rotWithShape="1">
          <a:blip r:embed="rId3"/>
          <a:srcRect l="43732" t="34602" r="44670" b="18003"/>
          <a:stretch/>
        </p:blipFill>
        <p:spPr>
          <a:xfrm>
            <a:off x="3996651" y="477414"/>
            <a:ext cx="6955205" cy="5570961"/>
          </a:xfrm>
          <a:prstGeom prst="rect">
            <a:avLst/>
          </a:prstGeom>
        </p:spPr>
      </p:pic>
      <p:sp>
        <p:nvSpPr>
          <p:cNvPr id="4" name="Slide Number Placeholder 3">
            <a:extLst>
              <a:ext uri="{FF2B5EF4-FFF2-40B4-BE49-F238E27FC236}">
                <a16:creationId xmlns="" xmlns:a16="http://schemas.microsoft.com/office/drawing/2014/main" id="{98FA7068-6C87-47BC-A205-6CFD6B195E89}"/>
              </a:ext>
            </a:extLst>
          </p:cNvPr>
          <p:cNvSpPr>
            <a:spLocks noGrp="1"/>
          </p:cNvSpPr>
          <p:nvPr>
            <p:ph type="sldNum" sz="quarter" idx="12"/>
          </p:nvPr>
        </p:nvSpPr>
        <p:spPr>
          <a:xfrm>
            <a:off x="10951856" y="5883275"/>
            <a:ext cx="551167" cy="365125"/>
          </a:xfrm>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4</a:t>
            </a:fld>
            <a:endParaRPr lang="en-US"/>
          </a:p>
        </p:txBody>
      </p:sp>
      <p:sp>
        <p:nvSpPr>
          <p:cNvPr id="6" name="TextBox 5">
            <a:extLst>
              <a:ext uri="{FF2B5EF4-FFF2-40B4-BE49-F238E27FC236}">
                <a16:creationId xmlns="" xmlns:a16="http://schemas.microsoft.com/office/drawing/2014/main" id="{4BC4F530-E753-407D-9082-4E135902CAD0}"/>
              </a:ext>
            </a:extLst>
          </p:cNvPr>
          <p:cNvSpPr txBox="1"/>
          <p:nvPr/>
        </p:nvSpPr>
        <p:spPr>
          <a:xfrm>
            <a:off x="1574800" y="2786658"/>
            <a:ext cx="2713460" cy="923330"/>
          </a:xfrm>
          <a:prstGeom prst="rect">
            <a:avLst/>
          </a:prstGeom>
          <a:noFill/>
        </p:spPr>
        <p:txBody>
          <a:bodyPr wrap="square" rtlCol="0">
            <a:spAutoFit/>
          </a:bodyPr>
          <a:lstStyle/>
          <a:p>
            <a:r>
              <a:rPr lang="en-US" dirty="0">
                <a:latin typeface="Arial Black" panose="020B0A04020102020204" pitchFamily="34" charset="0"/>
              </a:rPr>
              <a:t>Sepsis-2 </a:t>
            </a:r>
          </a:p>
          <a:p>
            <a:r>
              <a:rPr lang="en-US" dirty="0">
                <a:latin typeface="Arial Black" panose="020B0A04020102020204" pitchFamily="34" charset="0"/>
              </a:rPr>
              <a:t>SIRS and SEPSIS definitions</a:t>
            </a:r>
          </a:p>
        </p:txBody>
      </p:sp>
    </p:spTree>
    <p:extLst>
      <p:ext uri="{BB962C8B-B14F-4D97-AF65-F5344CB8AC3E}">
        <p14:creationId xmlns:p14="http://schemas.microsoft.com/office/powerpoint/2010/main" val="207499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5732291"/>
              </p:ext>
            </p:extLst>
          </p:nvPr>
        </p:nvGraphicFramePr>
        <p:xfrm>
          <a:off x="179070" y="587827"/>
          <a:ext cx="11867155" cy="6270973"/>
        </p:xfrm>
        <a:graphic>
          <a:graphicData uri="http://schemas.openxmlformats.org/drawingml/2006/table">
            <a:tbl>
              <a:tblPr firstRow="1" bandRow="1">
                <a:tableStyleId>{5C22544A-7EE6-4342-B048-85BDC9FD1C3A}</a:tableStyleId>
              </a:tblPr>
              <a:tblGrid>
                <a:gridCol w="883611">
                  <a:extLst>
                    <a:ext uri="{9D8B030D-6E8A-4147-A177-3AD203B41FA5}">
                      <a16:colId xmlns="" xmlns:a16="http://schemas.microsoft.com/office/drawing/2014/main" val="20000"/>
                    </a:ext>
                  </a:extLst>
                </a:gridCol>
                <a:gridCol w="3145035">
                  <a:extLst>
                    <a:ext uri="{9D8B030D-6E8A-4147-A177-3AD203B41FA5}">
                      <a16:colId xmlns="" xmlns:a16="http://schemas.microsoft.com/office/drawing/2014/main" val="20001"/>
                    </a:ext>
                  </a:extLst>
                </a:gridCol>
                <a:gridCol w="7838509">
                  <a:extLst>
                    <a:ext uri="{9D8B030D-6E8A-4147-A177-3AD203B41FA5}">
                      <a16:colId xmlns="" xmlns:a16="http://schemas.microsoft.com/office/drawing/2014/main" val="20002"/>
                    </a:ext>
                  </a:extLst>
                </a:gridCol>
              </a:tblGrid>
              <a:tr h="348430">
                <a:tc>
                  <a:txBody>
                    <a:bodyPr/>
                    <a:lstStyle/>
                    <a:p>
                      <a:r>
                        <a:rPr lang="en-US" sz="1400" dirty="0">
                          <a:latin typeface="Arial Black" panose="020B0A04020102020204" pitchFamily="34" charset="0"/>
                        </a:rPr>
                        <a:t>Year</a:t>
                      </a:r>
                    </a:p>
                  </a:txBody>
                  <a:tcPr/>
                </a:tc>
                <a:tc>
                  <a:txBody>
                    <a:bodyPr/>
                    <a:lstStyle/>
                    <a:p>
                      <a:r>
                        <a:rPr lang="en-US" sz="1400" dirty="0">
                          <a:latin typeface="Arial Black" panose="020B0A04020102020204" pitchFamily="34" charset="0"/>
                        </a:rPr>
                        <a:t>Definition Name or identifier</a:t>
                      </a:r>
                      <a:r>
                        <a:rPr lang="en-US" sz="1400" baseline="0" dirty="0">
                          <a:latin typeface="Arial Black" panose="020B0A04020102020204" pitchFamily="34" charset="0"/>
                        </a:rPr>
                        <a:t> </a:t>
                      </a:r>
                      <a:endParaRPr lang="en-US" sz="1400" dirty="0">
                        <a:latin typeface="Arial Black" panose="020B0A04020102020204" pitchFamily="34" charset="0"/>
                      </a:endParaRPr>
                    </a:p>
                  </a:txBody>
                  <a:tcPr/>
                </a:tc>
                <a:tc>
                  <a:txBody>
                    <a:bodyPr/>
                    <a:lstStyle/>
                    <a:p>
                      <a:r>
                        <a:rPr lang="en-US" sz="1400" dirty="0">
                          <a:latin typeface="Arial Black" panose="020B0A04020102020204" pitchFamily="34" charset="0"/>
                        </a:rPr>
                        <a:t>Defining elements</a:t>
                      </a:r>
                    </a:p>
                  </a:txBody>
                  <a:tcPr/>
                </a:tc>
                <a:extLst>
                  <a:ext uri="{0D108BD9-81ED-4DB2-BD59-A6C34878D82A}">
                    <a16:rowId xmlns="" xmlns:a16="http://schemas.microsoft.com/office/drawing/2014/main" val="10000"/>
                  </a:ext>
                </a:extLst>
              </a:tr>
              <a:tr h="665184">
                <a:tc>
                  <a:txBody>
                    <a:bodyPr/>
                    <a:lstStyle/>
                    <a:p>
                      <a:r>
                        <a:rPr lang="en-US" sz="1600" dirty="0">
                          <a:latin typeface="Arial Black" panose="020B0A04020102020204" pitchFamily="34" charset="0"/>
                        </a:rPr>
                        <a:t>1987</a:t>
                      </a:r>
                    </a:p>
                  </a:txBody>
                  <a:tcPr/>
                </a:tc>
                <a:tc>
                  <a:txBody>
                    <a:bodyPr/>
                    <a:lstStyle/>
                    <a:p>
                      <a:r>
                        <a:rPr lang="en-US" sz="1600" b="1" dirty="0">
                          <a:latin typeface="Arial Black" panose="020B0A04020102020204" pitchFamily="34" charset="0"/>
                        </a:rPr>
                        <a:t>Bone</a:t>
                      </a:r>
                      <a:r>
                        <a:rPr lang="en-US" sz="1600" b="1" baseline="0" dirty="0">
                          <a:latin typeface="Arial Black" panose="020B0A04020102020204" pitchFamily="34" charset="0"/>
                        </a:rPr>
                        <a:t>’s  methylprednisolone trial </a:t>
                      </a:r>
                      <a:endParaRPr lang="en-US" sz="1600" b="1" dirty="0">
                        <a:latin typeface="Arial Black" panose="020B0A04020102020204" pitchFamily="34" charset="0"/>
                      </a:endParaRPr>
                    </a:p>
                  </a:txBody>
                  <a:tcPr/>
                </a:tc>
                <a:tc>
                  <a:txBody>
                    <a:bodyPr/>
                    <a:lstStyle/>
                    <a:p>
                      <a:r>
                        <a:rPr lang="en-US" sz="1400" dirty="0">
                          <a:latin typeface="Arial Black" panose="020B0A04020102020204" pitchFamily="34" charset="0"/>
                        </a:rPr>
                        <a:t>Inflammatory</a:t>
                      </a:r>
                      <a:r>
                        <a:rPr lang="en-US" sz="1400" baseline="0" dirty="0">
                          <a:latin typeface="Arial Black" panose="020B0A04020102020204" pitchFamily="34" charset="0"/>
                        </a:rPr>
                        <a:t> criteria, </a:t>
                      </a:r>
                      <a:r>
                        <a:rPr lang="en-US" sz="1400" u="sng" baseline="0" dirty="0">
                          <a:latin typeface="Arial Black" panose="020B0A04020102020204" pitchFamily="34" charset="0"/>
                        </a:rPr>
                        <a:t>&gt;</a:t>
                      </a:r>
                      <a:r>
                        <a:rPr lang="en-US" sz="1400" baseline="0" dirty="0">
                          <a:latin typeface="Arial Black" panose="020B0A04020102020204" pitchFamily="34" charset="0"/>
                        </a:rPr>
                        <a:t>1 organ dysfunction, (AMS, hypoxemia, elevated lactate, oliguria)</a:t>
                      </a:r>
                      <a:endParaRPr lang="en-US" sz="1400" dirty="0">
                        <a:latin typeface="Arial Black" panose="020B0A04020102020204" pitchFamily="34" charset="0"/>
                      </a:endParaRPr>
                    </a:p>
                  </a:txBody>
                  <a:tcPr/>
                </a:tc>
                <a:extLst>
                  <a:ext uri="{0D108BD9-81ED-4DB2-BD59-A6C34878D82A}">
                    <a16:rowId xmlns="" xmlns:a16="http://schemas.microsoft.com/office/drawing/2014/main" val="10001"/>
                  </a:ext>
                </a:extLst>
              </a:tr>
              <a:tr h="1109179">
                <a:tc>
                  <a:txBody>
                    <a:bodyPr/>
                    <a:lstStyle/>
                    <a:p>
                      <a:r>
                        <a:rPr lang="en-US" sz="1600" dirty="0">
                          <a:latin typeface="Arial Black" panose="020B0A04020102020204" pitchFamily="34" charset="0"/>
                        </a:rPr>
                        <a:t>1991</a:t>
                      </a:r>
                    </a:p>
                  </a:txBody>
                  <a:tcPr/>
                </a:tc>
                <a:tc>
                  <a:txBody>
                    <a:bodyPr/>
                    <a:lstStyle/>
                    <a:p>
                      <a:r>
                        <a:rPr lang="en-US" sz="1600" b="1" dirty="0">
                          <a:latin typeface="Arial Black" panose="020B0A04020102020204" pitchFamily="34" charset="0"/>
                        </a:rPr>
                        <a:t>AACP; SCCM Definitions Conference (</a:t>
                      </a:r>
                      <a:r>
                        <a:rPr lang="en-US" sz="1600" b="1" dirty="0">
                          <a:solidFill>
                            <a:srgbClr val="7030A0"/>
                          </a:solidFill>
                          <a:latin typeface="Arial Black" panose="020B0A04020102020204" pitchFamily="34" charset="0"/>
                        </a:rPr>
                        <a:t>Sepsis-1)</a:t>
                      </a: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Septicemia abandoned</a:t>
                      </a:r>
                    </a:p>
                    <a:p>
                      <a:pPr marL="285750" indent="-285750">
                        <a:buFont typeface="Arial" panose="020B0604020202020204" pitchFamily="34" charset="0"/>
                        <a:buChar char="•"/>
                      </a:pPr>
                      <a:r>
                        <a:rPr lang="en-US" sz="1400" dirty="0">
                          <a:latin typeface="Arial Black" panose="020B0A04020102020204" pitchFamily="34" charset="0"/>
                        </a:rPr>
                        <a:t>SIRS concept proposed, not defined</a:t>
                      </a:r>
                    </a:p>
                    <a:p>
                      <a:pPr marL="285750" indent="-285750">
                        <a:buFont typeface="Arial" panose="020B0604020202020204" pitchFamily="34" charset="0"/>
                        <a:buChar char="•"/>
                      </a:pPr>
                      <a:r>
                        <a:rPr lang="en-US" sz="1400" dirty="0">
                          <a:latin typeface="Arial Black" panose="020B0A04020102020204" pitchFamily="34" charset="0"/>
                        </a:rPr>
                        <a:t>Categories</a:t>
                      </a:r>
                      <a:r>
                        <a:rPr lang="en-US" sz="1400" baseline="0" dirty="0">
                          <a:latin typeface="Arial Black" panose="020B0A04020102020204" pitchFamily="34" charset="0"/>
                        </a:rPr>
                        <a:t> of Sepsis, Severe Sepsis, and septic shock established</a:t>
                      </a:r>
                    </a:p>
                    <a:p>
                      <a:pPr marL="285750" indent="-285750">
                        <a:buFont typeface="Arial" panose="020B0604020202020204" pitchFamily="34" charset="0"/>
                        <a:buChar char="•"/>
                      </a:pPr>
                      <a:r>
                        <a:rPr lang="en-US" sz="1400" baseline="0" dirty="0">
                          <a:latin typeface="Arial Black" panose="020B0A04020102020204" pitchFamily="34" charset="0"/>
                        </a:rPr>
                        <a:t>MODS terminology </a:t>
                      </a:r>
                      <a:endParaRPr lang="en-US" sz="1400" dirty="0">
                        <a:latin typeface="Arial Black" panose="020B0A04020102020204" pitchFamily="34" charset="0"/>
                      </a:endParaRPr>
                    </a:p>
                  </a:txBody>
                  <a:tcPr/>
                </a:tc>
                <a:extLst>
                  <a:ext uri="{0D108BD9-81ED-4DB2-BD59-A6C34878D82A}">
                    <a16:rowId xmlns="" xmlns:a16="http://schemas.microsoft.com/office/drawing/2014/main" val="10002"/>
                  </a:ext>
                </a:extLst>
              </a:tr>
              <a:tr h="722797">
                <a:tc>
                  <a:txBody>
                    <a:bodyPr/>
                    <a:lstStyle/>
                    <a:p>
                      <a:r>
                        <a:rPr lang="en-US" sz="1600" dirty="0">
                          <a:latin typeface="Arial Black" panose="020B0A04020102020204" pitchFamily="34" charset="0"/>
                        </a:rPr>
                        <a:t>2001 </a:t>
                      </a:r>
                    </a:p>
                  </a:txBody>
                  <a:tcPr/>
                </a:tc>
                <a:tc>
                  <a:txBody>
                    <a:bodyPr/>
                    <a:lstStyle/>
                    <a:p>
                      <a:r>
                        <a:rPr lang="en-US" sz="1600" b="1" dirty="0">
                          <a:latin typeface="Arial Black" panose="020B0A04020102020204" pitchFamily="34" charset="0"/>
                        </a:rPr>
                        <a:t>AACP, SCCM,</a:t>
                      </a:r>
                      <a:r>
                        <a:rPr lang="en-US" sz="1600" b="1" baseline="0" dirty="0">
                          <a:latin typeface="Arial Black" panose="020B0A04020102020204" pitchFamily="34" charset="0"/>
                        </a:rPr>
                        <a:t> ATS, ESIM, SIS </a:t>
                      </a:r>
                    </a:p>
                    <a:p>
                      <a:r>
                        <a:rPr lang="en-US" sz="1600" b="1" baseline="0" dirty="0">
                          <a:latin typeface="Arial Black" panose="020B0A04020102020204" pitchFamily="34" charset="0"/>
                        </a:rPr>
                        <a:t>(</a:t>
                      </a:r>
                      <a:r>
                        <a:rPr lang="en-US" sz="1600" b="1" baseline="0" dirty="0">
                          <a:solidFill>
                            <a:srgbClr val="7030A0"/>
                          </a:solidFill>
                          <a:latin typeface="Arial Black" panose="020B0A04020102020204" pitchFamily="34" charset="0"/>
                        </a:rPr>
                        <a:t>Sepsis- 2 </a:t>
                      </a:r>
                      <a:r>
                        <a:rPr lang="en-US" sz="1600" b="1" baseline="0" dirty="0">
                          <a:latin typeface="Arial Black" panose="020B0A04020102020204" pitchFamily="34" charset="0"/>
                        </a:rPr>
                        <a:t>) </a:t>
                      </a:r>
                      <a:endParaRPr lang="en-US" sz="1600" b="1" dirty="0">
                        <a:latin typeface="Arial Black" panose="020B0A04020102020204" pitchFamily="34" charset="0"/>
                      </a:endParaRP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Expanded</a:t>
                      </a:r>
                      <a:r>
                        <a:rPr lang="en-US" sz="1400" baseline="0" dirty="0">
                          <a:latin typeface="Arial Black" panose="020B0A04020102020204" pitchFamily="34" charset="0"/>
                        </a:rPr>
                        <a:t> SIRS criteria               </a:t>
                      </a:r>
                      <a:r>
                        <a:rPr lang="en-US" sz="1400" b="1" baseline="0" dirty="0">
                          <a:latin typeface="Arial Black" panose="020B0A04020102020204" pitchFamily="34" charset="0"/>
                        </a:rPr>
                        <a:t>Sepsis syndromes similar to Sepsis -1</a:t>
                      </a:r>
                    </a:p>
                    <a:p>
                      <a:pPr marL="285750" indent="-285750">
                        <a:buFont typeface="Arial" panose="020B0604020202020204" pitchFamily="34" charset="0"/>
                        <a:buChar char="•"/>
                      </a:pPr>
                      <a:r>
                        <a:rPr lang="en-US" sz="1400" baseline="0" dirty="0">
                          <a:latin typeface="Arial Black" panose="020B0A04020102020204" pitchFamily="34" charset="0"/>
                        </a:rPr>
                        <a:t>PIRO stratification: </a:t>
                      </a:r>
                      <a:r>
                        <a:rPr lang="en-US" sz="1400" b="1" baseline="0" dirty="0">
                          <a:latin typeface="Arial Black" panose="020B0A04020102020204" pitchFamily="34" charset="0"/>
                        </a:rPr>
                        <a:t>P</a:t>
                      </a:r>
                      <a:r>
                        <a:rPr lang="en-US" sz="1400" baseline="0" dirty="0">
                          <a:latin typeface="Arial Black" panose="020B0A04020102020204" pitchFamily="34" charset="0"/>
                        </a:rPr>
                        <a:t>redisposition, </a:t>
                      </a:r>
                      <a:r>
                        <a:rPr lang="en-US" sz="1400" b="1" baseline="0" dirty="0">
                          <a:latin typeface="Arial Black" panose="020B0A04020102020204" pitchFamily="34" charset="0"/>
                        </a:rPr>
                        <a:t>I</a:t>
                      </a:r>
                      <a:r>
                        <a:rPr lang="en-US" sz="1400" b="0" baseline="0" dirty="0">
                          <a:latin typeface="Arial Black" panose="020B0A04020102020204" pitchFamily="34" charset="0"/>
                        </a:rPr>
                        <a:t>nsul</a:t>
                      </a:r>
                      <a:r>
                        <a:rPr lang="en-US" sz="1400" b="1" baseline="0" dirty="0">
                          <a:latin typeface="Arial Black" panose="020B0A04020102020204" pitchFamily="34" charset="0"/>
                        </a:rPr>
                        <a:t>t</a:t>
                      </a:r>
                      <a:r>
                        <a:rPr lang="en-US" sz="1400" baseline="0" dirty="0">
                          <a:latin typeface="Arial Black" panose="020B0A04020102020204" pitchFamily="34" charset="0"/>
                        </a:rPr>
                        <a:t>, </a:t>
                      </a:r>
                      <a:r>
                        <a:rPr lang="en-US" sz="1400" b="1" baseline="0" dirty="0">
                          <a:latin typeface="Arial Black" panose="020B0A04020102020204" pitchFamily="34" charset="0"/>
                        </a:rPr>
                        <a:t>R</a:t>
                      </a:r>
                      <a:r>
                        <a:rPr lang="en-US" sz="1400" baseline="0" dirty="0">
                          <a:latin typeface="Arial Black" panose="020B0A04020102020204" pitchFamily="34" charset="0"/>
                        </a:rPr>
                        <a:t>esponse,</a:t>
                      </a:r>
                      <a:r>
                        <a:rPr lang="en-US" sz="1400" b="1" baseline="0" dirty="0">
                          <a:latin typeface="Arial Black" panose="020B0A04020102020204" pitchFamily="34" charset="0"/>
                        </a:rPr>
                        <a:t> O</a:t>
                      </a:r>
                      <a:r>
                        <a:rPr lang="en-US" sz="1400" baseline="0" dirty="0">
                          <a:latin typeface="Arial Black" panose="020B0A04020102020204" pitchFamily="34" charset="0"/>
                        </a:rPr>
                        <a:t>rgan dysfunction</a:t>
                      </a:r>
                    </a:p>
                  </a:txBody>
                  <a:tcPr/>
                </a:tc>
                <a:extLst>
                  <a:ext uri="{0D108BD9-81ED-4DB2-BD59-A6C34878D82A}">
                    <a16:rowId xmlns="" xmlns:a16="http://schemas.microsoft.com/office/drawing/2014/main" val="10003"/>
                  </a:ext>
                </a:extLst>
              </a:tr>
              <a:tr h="860287">
                <a:tc>
                  <a:txBody>
                    <a:bodyPr/>
                    <a:lstStyle/>
                    <a:p>
                      <a:r>
                        <a:rPr lang="en-US" sz="1600" dirty="0">
                          <a:latin typeface="Arial Black" panose="020B0A04020102020204" pitchFamily="34" charset="0"/>
                        </a:rPr>
                        <a:t>2015</a:t>
                      </a:r>
                    </a:p>
                  </a:txBody>
                  <a:tcPr/>
                </a:tc>
                <a:tc>
                  <a:txBody>
                    <a:bodyPr/>
                    <a:lstStyle/>
                    <a:p>
                      <a:r>
                        <a:rPr lang="en-US" sz="1600" b="1" dirty="0">
                          <a:latin typeface="Arial Black" panose="020B0A04020102020204" pitchFamily="34" charset="0"/>
                        </a:rPr>
                        <a:t>Centers for Medicare and Medicare</a:t>
                      </a:r>
                      <a:r>
                        <a:rPr lang="en-US" sz="1600" b="1" baseline="0" dirty="0">
                          <a:latin typeface="Arial Black" panose="020B0A04020102020204" pitchFamily="34" charset="0"/>
                        </a:rPr>
                        <a:t> Services </a:t>
                      </a:r>
                    </a:p>
                    <a:p>
                      <a:r>
                        <a:rPr lang="en-US" sz="1600" b="1" baseline="0" dirty="0">
                          <a:latin typeface="Arial Black" panose="020B0A04020102020204" pitchFamily="34" charset="0"/>
                        </a:rPr>
                        <a:t>(</a:t>
                      </a:r>
                      <a:r>
                        <a:rPr lang="en-US" sz="1600" b="1" baseline="0" dirty="0">
                          <a:solidFill>
                            <a:srgbClr val="7030A0"/>
                          </a:solidFill>
                          <a:latin typeface="Arial Black" panose="020B0A04020102020204" pitchFamily="34" charset="0"/>
                        </a:rPr>
                        <a:t>based upon Sepsis- 1 &amp;2)</a:t>
                      </a:r>
                      <a:endParaRPr lang="en-US" sz="1600" b="1" dirty="0">
                        <a:solidFill>
                          <a:srgbClr val="7030A0"/>
                        </a:solidFill>
                        <a:latin typeface="Arial Black" panose="020B0A04020102020204" pitchFamily="34" charset="0"/>
                      </a:endParaRP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Sepsis: Suspected infection with SIRS</a:t>
                      </a:r>
                    </a:p>
                    <a:p>
                      <a:pPr marL="285750" indent="-285750">
                        <a:buFont typeface="Arial" panose="020B0604020202020204" pitchFamily="34" charset="0"/>
                        <a:buChar char="•"/>
                      </a:pPr>
                      <a:r>
                        <a:rPr lang="en-US" sz="1400" dirty="0">
                          <a:latin typeface="Arial Black" panose="020B0A04020102020204" pitchFamily="34" charset="0"/>
                        </a:rPr>
                        <a:t>Severe</a:t>
                      </a:r>
                      <a:r>
                        <a:rPr lang="en-US" sz="1400" baseline="0" dirty="0">
                          <a:latin typeface="Arial Black" panose="020B0A04020102020204" pitchFamily="34" charset="0"/>
                        </a:rPr>
                        <a:t> sepsis: Sepsis and organ dysfunction including lactate </a:t>
                      </a:r>
                      <a:r>
                        <a:rPr lang="en-US" sz="1400" u="sng" baseline="0" dirty="0">
                          <a:latin typeface="Arial Black" panose="020B0A04020102020204" pitchFamily="34" charset="0"/>
                        </a:rPr>
                        <a:t>&gt; 2</a:t>
                      </a:r>
                    </a:p>
                    <a:p>
                      <a:pPr marL="285750" indent="-285750">
                        <a:buFont typeface="Arial" panose="020B0604020202020204" pitchFamily="34" charset="0"/>
                        <a:buChar char="•"/>
                      </a:pPr>
                      <a:r>
                        <a:rPr lang="en-US" sz="1400" u="none" baseline="0" dirty="0">
                          <a:latin typeface="Arial Black" panose="020B0A04020102020204" pitchFamily="34" charset="0"/>
                        </a:rPr>
                        <a:t>Septic shock: Severe sepsis with persistent hypotension </a:t>
                      </a:r>
                      <a:r>
                        <a:rPr lang="en-US" sz="1400" b="1" u="none" baseline="0" dirty="0">
                          <a:latin typeface="Arial Black" panose="020B0A04020102020204" pitchFamily="34" charset="0"/>
                        </a:rPr>
                        <a:t>AND/OR</a:t>
                      </a:r>
                      <a:r>
                        <a:rPr lang="en-US" sz="1400" u="none" baseline="0" dirty="0">
                          <a:latin typeface="Arial Black" panose="020B0A04020102020204" pitchFamily="34" charset="0"/>
                        </a:rPr>
                        <a:t> lactate </a:t>
                      </a:r>
                      <a:r>
                        <a:rPr lang="en-US" sz="1400" u="sng" baseline="0" dirty="0">
                          <a:latin typeface="Arial Black" panose="020B0A04020102020204" pitchFamily="34" charset="0"/>
                        </a:rPr>
                        <a:t>&gt;</a:t>
                      </a:r>
                      <a:r>
                        <a:rPr lang="en-US" sz="1400" u="none" baseline="0" dirty="0">
                          <a:latin typeface="Arial Black" panose="020B0A04020102020204" pitchFamily="34" charset="0"/>
                        </a:rPr>
                        <a:t>4</a:t>
                      </a:r>
                    </a:p>
                  </a:txBody>
                  <a:tcPr/>
                </a:tc>
                <a:extLst>
                  <a:ext uri="{0D108BD9-81ED-4DB2-BD59-A6C34878D82A}">
                    <a16:rowId xmlns="" xmlns:a16="http://schemas.microsoft.com/office/drawing/2014/main" val="10004"/>
                  </a:ext>
                </a:extLst>
              </a:tr>
              <a:tr h="1109179">
                <a:tc>
                  <a:txBody>
                    <a:bodyPr/>
                    <a:lstStyle/>
                    <a:p>
                      <a:r>
                        <a:rPr lang="en-US" sz="1600" dirty="0">
                          <a:latin typeface="Arial Black" panose="020B0A04020102020204" pitchFamily="34" charset="0"/>
                        </a:rPr>
                        <a:t>2016</a:t>
                      </a:r>
                    </a:p>
                  </a:txBody>
                  <a:tcPr/>
                </a:tc>
                <a:tc>
                  <a:txBody>
                    <a:bodyPr/>
                    <a:lstStyle/>
                    <a:p>
                      <a:r>
                        <a:rPr lang="en-US" sz="1600" b="1" dirty="0">
                          <a:latin typeface="Arial Black" panose="020B0A04020102020204" pitchFamily="34" charset="0"/>
                        </a:rPr>
                        <a:t>Third International Consensus Definitions for Sepsis and Septic Shock (</a:t>
                      </a:r>
                      <a:r>
                        <a:rPr lang="en-US" sz="1600" b="1" dirty="0">
                          <a:solidFill>
                            <a:srgbClr val="7030A0"/>
                          </a:solidFill>
                          <a:latin typeface="Arial Black" panose="020B0A04020102020204" pitchFamily="34" charset="0"/>
                        </a:rPr>
                        <a:t>Sepsis -3)</a:t>
                      </a: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Severe</a:t>
                      </a:r>
                      <a:r>
                        <a:rPr lang="en-US" sz="1400" baseline="0" dirty="0">
                          <a:latin typeface="Arial Black" panose="020B0A04020102020204" pitchFamily="34" charset="0"/>
                        </a:rPr>
                        <a:t> sepsis abandoned</a:t>
                      </a:r>
                    </a:p>
                    <a:p>
                      <a:pPr marL="285750" indent="-285750">
                        <a:buFont typeface="Arial" panose="020B0604020202020204" pitchFamily="34" charset="0"/>
                        <a:buChar char="•"/>
                      </a:pPr>
                      <a:r>
                        <a:rPr lang="en-US" sz="1400" baseline="0" dirty="0">
                          <a:latin typeface="Arial Black" panose="020B0A04020102020204" pitchFamily="34" charset="0"/>
                        </a:rPr>
                        <a:t>Focus on organ failure/dysfunction</a:t>
                      </a:r>
                    </a:p>
                    <a:p>
                      <a:pPr marL="285750" indent="-285750">
                        <a:buFont typeface="Arial" panose="020B0604020202020204" pitchFamily="34" charset="0"/>
                        <a:buChar char="•"/>
                      </a:pPr>
                      <a:r>
                        <a:rPr lang="en-US" sz="1400" baseline="0" dirty="0">
                          <a:latin typeface="Arial Black" panose="020B0A04020102020204" pitchFamily="34" charset="0"/>
                        </a:rPr>
                        <a:t>Sepsis: organ failure focus including vasopressor dependent hypotension</a:t>
                      </a:r>
                    </a:p>
                    <a:p>
                      <a:pPr marL="285750" indent="-285750">
                        <a:buFont typeface="Arial" panose="020B0604020202020204" pitchFamily="34" charset="0"/>
                        <a:buChar char="•"/>
                      </a:pPr>
                      <a:r>
                        <a:rPr lang="en-US" sz="1400" baseline="0" dirty="0">
                          <a:latin typeface="Arial Black" panose="020B0A04020102020204" pitchFamily="34" charset="0"/>
                        </a:rPr>
                        <a:t>Septic shock: Vasopressor dependent hypotension AND elevated lactate ≥ 2</a:t>
                      </a:r>
                      <a:endParaRPr lang="en-US" sz="1400" dirty="0">
                        <a:latin typeface="Arial Black" panose="020B0A04020102020204" pitchFamily="34" charset="0"/>
                      </a:endParaRPr>
                    </a:p>
                  </a:txBody>
                  <a:tcPr/>
                </a:tc>
                <a:extLst>
                  <a:ext uri="{0D108BD9-81ED-4DB2-BD59-A6C34878D82A}">
                    <a16:rowId xmlns="" xmlns:a16="http://schemas.microsoft.com/office/drawing/2014/main" val="10005"/>
                  </a:ext>
                </a:extLst>
              </a:tr>
              <a:tr h="1222100">
                <a:tc>
                  <a:txBody>
                    <a:bodyPr/>
                    <a:lstStyle/>
                    <a:p>
                      <a:r>
                        <a:rPr lang="en-US" sz="1600" dirty="0">
                          <a:latin typeface="Arial Black" panose="020B0A04020102020204" pitchFamily="34" charset="0"/>
                        </a:rPr>
                        <a:t>2016</a:t>
                      </a:r>
                    </a:p>
                  </a:txBody>
                  <a:tcPr/>
                </a:tc>
                <a:tc>
                  <a:txBody>
                    <a:bodyPr/>
                    <a:lstStyle/>
                    <a:p>
                      <a:r>
                        <a:rPr lang="en-US" sz="1600" b="1" dirty="0">
                          <a:latin typeface="Arial Black" panose="020B0A04020102020204" pitchFamily="34" charset="0"/>
                        </a:rPr>
                        <a:t>Surviving Sepsis Campaign</a:t>
                      </a:r>
                      <a:r>
                        <a:rPr lang="en-US" sz="1600" b="1" baseline="0" dirty="0">
                          <a:latin typeface="Arial Black" panose="020B0A04020102020204" pitchFamily="34" charset="0"/>
                        </a:rPr>
                        <a:t> </a:t>
                      </a:r>
                      <a:endParaRPr lang="en-US" sz="1600" b="1" dirty="0">
                        <a:latin typeface="Arial Black" panose="020B0A04020102020204" pitchFamily="34" charset="0"/>
                      </a:endParaRP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Severe</a:t>
                      </a:r>
                      <a:r>
                        <a:rPr lang="en-US" sz="1400" baseline="0" dirty="0">
                          <a:latin typeface="Arial Black" panose="020B0A04020102020204" pitchFamily="34" charset="0"/>
                        </a:rPr>
                        <a:t> sepsis abandoned</a:t>
                      </a:r>
                    </a:p>
                    <a:p>
                      <a:pPr marL="285750" indent="-285750">
                        <a:buFont typeface="Arial" panose="020B0604020202020204" pitchFamily="34" charset="0"/>
                        <a:buChar char="•"/>
                      </a:pPr>
                      <a:r>
                        <a:rPr lang="en-US" sz="1400" baseline="0" dirty="0">
                          <a:latin typeface="Arial Black" panose="020B0A04020102020204" pitchFamily="34" charset="0"/>
                        </a:rPr>
                        <a:t>Sepsis: previous severe sepsis (lactate qualifies, no vasopressor dependent hypotension)</a:t>
                      </a:r>
                    </a:p>
                    <a:p>
                      <a:pPr marL="285750" indent="-285750">
                        <a:buFont typeface="Arial" panose="020B0604020202020204" pitchFamily="34" charset="0"/>
                        <a:buChar char="•"/>
                      </a:pPr>
                      <a:r>
                        <a:rPr lang="en-US" sz="1400" baseline="0" dirty="0">
                          <a:latin typeface="Arial Black" panose="020B0A04020102020204" pitchFamily="34" charset="0"/>
                        </a:rPr>
                        <a:t>Septic shock: previous septic shock (includes all vasopressor dependent hypotension</a:t>
                      </a:r>
                      <a:r>
                        <a:rPr lang="en-US" sz="1400" u="none" baseline="0" dirty="0">
                          <a:latin typeface="Arial Black" panose="020B0A04020102020204" pitchFamily="34" charset="0"/>
                        </a:rPr>
                        <a:t> </a:t>
                      </a:r>
                      <a:r>
                        <a:rPr lang="en-US" sz="1400" u="sng" baseline="0" dirty="0">
                          <a:latin typeface="Arial Black" panose="020B0A04020102020204" pitchFamily="34" charset="0"/>
                        </a:rPr>
                        <a:t>+ </a:t>
                      </a:r>
                      <a:r>
                        <a:rPr lang="en-US" sz="1400" u="none" baseline="0" dirty="0">
                          <a:latin typeface="Arial Black" panose="020B0A04020102020204" pitchFamily="34" charset="0"/>
                        </a:rPr>
                        <a:t>lactate)</a:t>
                      </a:r>
                      <a:endParaRPr lang="en-US" sz="1400" u="sng" baseline="0" dirty="0">
                        <a:latin typeface="Arial Black" panose="020B0A04020102020204" pitchFamily="34" charset="0"/>
                      </a:endParaRPr>
                    </a:p>
                  </a:txBody>
                  <a:tcPr/>
                </a:tc>
                <a:extLst>
                  <a:ext uri="{0D108BD9-81ED-4DB2-BD59-A6C34878D82A}">
                    <a16:rowId xmlns="" xmlns:a16="http://schemas.microsoft.com/office/drawing/2014/main" val="10006"/>
                  </a:ext>
                </a:extLst>
              </a:tr>
            </a:tbl>
          </a:graphicData>
        </a:graphic>
      </p:graphicFrame>
      <p:sp>
        <p:nvSpPr>
          <p:cNvPr id="5" name="TextBox 4"/>
          <p:cNvSpPr txBox="1"/>
          <p:nvPr/>
        </p:nvSpPr>
        <p:spPr>
          <a:xfrm>
            <a:off x="293914" y="40999"/>
            <a:ext cx="5878286" cy="461665"/>
          </a:xfrm>
          <a:prstGeom prst="rect">
            <a:avLst/>
          </a:prstGeom>
          <a:noFill/>
        </p:spPr>
        <p:txBody>
          <a:bodyPr wrap="square" rtlCol="0">
            <a:spAutoFit/>
          </a:bodyPr>
          <a:lstStyle/>
          <a:p>
            <a:r>
              <a:rPr lang="en-US" sz="2400" b="1" dirty="0">
                <a:latin typeface="Arial Black" panose="020B0A04020102020204" pitchFamily="34" charset="0"/>
              </a:rPr>
              <a:t>Sepsis: an evolving definition</a:t>
            </a:r>
          </a:p>
        </p:txBody>
      </p:sp>
      <p:sp>
        <p:nvSpPr>
          <p:cNvPr id="6" name="Slide Number Placeholder 5"/>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2073258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2"/>
            <p:extLst>
              <p:ext uri="{D42A27DB-BD31-4B8C-83A1-F6EECF244321}">
                <p14:modId xmlns:p14="http://schemas.microsoft.com/office/powerpoint/2010/main" val="3236901849"/>
              </p:ext>
            </p:extLst>
          </p:nvPr>
        </p:nvGraphicFramePr>
        <p:xfrm>
          <a:off x="389373" y="0"/>
          <a:ext cx="6941231" cy="6947860"/>
        </p:xfrm>
        <a:graphic>
          <a:graphicData uri="http://schemas.openxmlformats.org/drawingml/2006/table">
            <a:tbl>
              <a:tblPr firstRow="1" bandRow="1">
                <a:tableStyleId>{5C22544A-7EE6-4342-B048-85BDC9FD1C3A}</a:tableStyleId>
              </a:tblPr>
              <a:tblGrid>
                <a:gridCol w="1617636">
                  <a:extLst>
                    <a:ext uri="{9D8B030D-6E8A-4147-A177-3AD203B41FA5}">
                      <a16:colId xmlns="" xmlns:a16="http://schemas.microsoft.com/office/drawing/2014/main" val="20000"/>
                    </a:ext>
                  </a:extLst>
                </a:gridCol>
                <a:gridCol w="5323595">
                  <a:extLst>
                    <a:ext uri="{9D8B030D-6E8A-4147-A177-3AD203B41FA5}">
                      <a16:colId xmlns="" xmlns:a16="http://schemas.microsoft.com/office/drawing/2014/main" val="20001"/>
                    </a:ext>
                  </a:extLst>
                </a:gridCol>
              </a:tblGrid>
              <a:tr h="939724">
                <a:tc gridSpan="2">
                  <a:txBody>
                    <a:bodyPr/>
                    <a:lstStyle/>
                    <a:p>
                      <a:pPr algn="ctr"/>
                      <a:r>
                        <a:rPr lang="en-US" sz="2000" dirty="0">
                          <a:latin typeface="Arial Black" panose="020B0A04020102020204" pitchFamily="34" charset="0"/>
                        </a:rPr>
                        <a:t>CMS utilizes the</a:t>
                      </a:r>
                      <a:r>
                        <a:rPr lang="en-US" sz="2000" baseline="0" dirty="0">
                          <a:latin typeface="Arial Black" panose="020B0A04020102020204" pitchFamily="34" charset="0"/>
                        </a:rPr>
                        <a:t> Sepsis -1 &amp;2   definitions</a:t>
                      </a:r>
                    </a:p>
                    <a:p>
                      <a:pPr algn="ctr"/>
                      <a:endParaRPr lang="en-US" sz="2400" dirty="0">
                        <a:latin typeface="Arial Black" panose="020B0A04020102020204" pitchFamily="34" charset="0"/>
                      </a:endParaRPr>
                    </a:p>
                  </a:txBody>
                  <a:tcPr marL="95912" marR="95912"/>
                </a:tc>
                <a:tc hMerge="1">
                  <a:txBody>
                    <a:bodyPr/>
                    <a:lstStyle/>
                    <a:p>
                      <a:endParaRPr lang="en-US" dirty="0"/>
                    </a:p>
                  </a:txBody>
                  <a:tcPr/>
                </a:tc>
                <a:extLst>
                  <a:ext uri="{0D108BD9-81ED-4DB2-BD59-A6C34878D82A}">
                    <a16:rowId xmlns="" xmlns:a16="http://schemas.microsoft.com/office/drawing/2014/main" val="10000"/>
                  </a:ext>
                </a:extLst>
              </a:tr>
              <a:tr h="653106">
                <a:tc>
                  <a:txBody>
                    <a:bodyPr/>
                    <a:lstStyle/>
                    <a:p>
                      <a:r>
                        <a:rPr lang="en-US" sz="1800" b="1" dirty="0">
                          <a:latin typeface="Arial Black" panose="020B0A04020102020204" pitchFamily="34" charset="0"/>
                        </a:rPr>
                        <a:t>Sepsis</a:t>
                      </a:r>
                      <a:r>
                        <a:rPr lang="en-US" sz="1800" b="1" baseline="0" dirty="0">
                          <a:latin typeface="Arial Black" panose="020B0A04020102020204" pitchFamily="34" charset="0"/>
                        </a:rPr>
                        <a:t> </a:t>
                      </a:r>
                      <a:endParaRPr lang="en-US" sz="1800" b="1" dirty="0">
                        <a:latin typeface="Arial Black" panose="020B0A04020102020204" pitchFamily="34" charset="0"/>
                      </a:endParaRPr>
                    </a:p>
                  </a:txBody>
                  <a:tcPr marL="95912" marR="95912"/>
                </a:tc>
                <a:tc>
                  <a:txBody>
                    <a:bodyPr/>
                    <a:lstStyle/>
                    <a:p>
                      <a:r>
                        <a:rPr lang="en-US" sz="1600" b="1" u="sng" dirty="0">
                          <a:latin typeface="Arial Black" panose="020B0A04020102020204" pitchFamily="34" charset="0"/>
                        </a:rPr>
                        <a:t>&gt; </a:t>
                      </a:r>
                      <a:r>
                        <a:rPr lang="en-US" sz="1600" u="none" dirty="0">
                          <a:latin typeface="Arial Black" panose="020B0A04020102020204" pitchFamily="34" charset="0"/>
                        </a:rPr>
                        <a:t>2 SIRS criteria </a:t>
                      </a:r>
                      <a:r>
                        <a:rPr lang="en-US" sz="2000" b="1" u="none" dirty="0">
                          <a:solidFill>
                            <a:srgbClr val="FF0000"/>
                          </a:solidFill>
                          <a:latin typeface="Arial Black" panose="020B0A04020102020204" pitchFamily="34" charset="0"/>
                        </a:rPr>
                        <a:t>+</a:t>
                      </a:r>
                      <a:r>
                        <a:rPr lang="en-US" sz="1600" u="none" dirty="0">
                          <a:solidFill>
                            <a:srgbClr val="FF0000"/>
                          </a:solidFill>
                          <a:latin typeface="Arial Black" panose="020B0A04020102020204" pitchFamily="34" charset="0"/>
                        </a:rPr>
                        <a:t> </a:t>
                      </a:r>
                      <a:r>
                        <a:rPr lang="en-US" sz="1600" u="none" dirty="0">
                          <a:latin typeface="Arial Black" panose="020B0A04020102020204" pitchFamily="34" charset="0"/>
                        </a:rPr>
                        <a:t>known or suspected infection </a:t>
                      </a:r>
                      <a:endParaRPr lang="en-US" sz="1600" u="sng" dirty="0">
                        <a:latin typeface="Arial Black" panose="020B0A04020102020204" pitchFamily="34" charset="0"/>
                      </a:endParaRPr>
                    </a:p>
                  </a:txBody>
                  <a:tcPr marL="95912" marR="95912"/>
                </a:tc>
                <a:extLst>
                  <a:ext uri="{0D108BD9-81ED-4DB2-BD59-A6C34878D82A}">
                    <a16:rowId xmlns="" xmlns:a16="http://schemas.microsoft.com/office/drawing/2014/main" val="10001"/>
                  </a:ext>
                </a:extLst>
              </a:tr>
              <a:tr h="3312870">
                <a:tc>
                  <a:txBody>
                    <a:bodyPr/>
                    <a:lstStyle/>
                    <a:p>
                      <a:r>
                        <a:rPr lang="en-US" sz="1800" b="1" dirty="0">
                          <a:latin typeface="Arial Black" panose="020B0A04020102020204" pitchFamily="34" charset="0"/>
                        </a:rPr>
                        <a:t>Severe Sepsis </a:t>
                      </a:r>
                    </a:p>
                  </a:txBody>
                  <a:tcPr marL="95912" marR="95912"/>
                </a:tc>
                <a:tc>
                  <a:txBody>
                    <a:bodyPr/>
                    <a:lstStyle/>
                    <a:p>
                      <a:r>
                        <a:rPr lang="en-US" sz="1600" dirty="0">
                          <a:latin typeface="Arial Black" panose="020B0A04020102020204" pitchFamily="34" charset="0"/>
                        </a:rPr>
                        <a:t>SEPSIS </a:t>
                      </a:r>
                      <a:r>
                        <a:rPr lang="en-US" sz="1600" b="1" dirty="0">
                          <a:solidFill>
                            <a:srgbClr val="FF0000"/>
                          </a:solidFill>
                          <a:latin typeface="Arial Black" panose="020B0A04020102020204" pitchFamily="34" charset="0"/>
                        </a:rPr>
                        <a:t>AND</a:t>
                      </a:r>
                      <a:r>
                        <a:rPr lang="en-US" sz="1600" dirty="0">
                          <a:latin typeface="Arial Black" panose="020B0A04020102020204" pitchFamily="34" charset="0"/>
                        </a:rPr>
                        <a:t> at</a:t>
                      </a:r>
                      <a:r>
                        <a:rPr lang="en-US" sz="1600" baseline="0" dirty="0">
                          <a:latin typeface="Arial Black" panose="020B0A04020102020204" pitchFamily="34" charset="0"/>
                        </a:rPr>
                        <a:t> least </a:t>
                      </a:r>
                      <a:r>
                        <a:rPr lang="en-US" sz="1600" b="1" baseline="0" dirty="0">
                          <a:solidFill>
                            <a:srgbClr val="FF0000"/>
                          </a:solidFill>
                          <a:latin typeface="Arial Black" panose="020B0A04020102020204" pitchFamily="34" charset="0"/>
                        </a:rPr>
                        <a:t>1 sign </a:t>
                      </a:r>
                      <a:r>
                        <a:rPr lang="en-US" sz="1600" baseline="0" dirty="0">
                          <a:latin typeface="Arial Black" panose="020B0A04020102020204" pitchFamily="34" charset="0"/>
                        </a:rPr>
                        <a:t>of organ dysfunction:</a:t>
                      </a:r>
                    </a:p>
                    <a:p>
                      <a:pPr marL="285750" indent="-285750">
                        <a:buFont typeface="Arial" panose="020B0604020202020204" pitchFamily="34" charset="0"/>
                        <a:buChar char="•"/>
                      </a:pPr>
                      <a:r>
                        <a:rPr lang="en-US" sz="1400" dirty="0">
                          <a:latin typeface="Arial Black" panose="020B0A04020102020204" pitchFamily="34" charset="0"/>
                        </a:rPr>
                        <a:t>Sepsis induced hypotension</a:t>
                      </a:r>
                    </a:p>
                    <a:p>
                      <a:pPr marL="742950" lvl="1" indent="-285750">
                        <a:buFont typeface="Arial" panose="020B0604020202020204" pitchFamily="34" charset="0"/>
                        <a:buChar char="•"/>
                      </a:pPr>
                      <a:r>
                        <a:rPr lang="en-US" sz="1400" dirty="0">
                          <a:latin typeface="Arial Black" panose="020B0A04020102020204" pitchFamily="34" charset="0"/>
                        </a:rPr>
                        <a:t>SBP</a:t>
                      </a:r>
                      <a:r>
                        <a:rPr lang="en-US" sz="1400" b="1" dirty="0">
                          <a:latin typeface="Arial Black" panose="020B0A04020102020204" pitchFamily="34" charset="0"/>
                        </a:rPr>
                        <a:t> &lt;</a:t>
                      </a:r>
                      <a:r>
                        <a:rPr lang="en-US" sz="1400" b="1" baseline="0" dirty="0">
                          <a:latin typeface="Arial Black" panose="020B0A04020102020204" pitchFamily="34" charset="0"/>
                        </a:rPr>
                        <a:t> </a:t>
                      </a:r>
                      <a:r>
                        <a:rPr lang="en-US" sz="1400" baseline="0" dirty="0">
                          <a:latin typeface="Arial Black" panose="020B0A04020102020204" pitchFamily="34" charset="0"/>
                        </a:rPr>
                        <a:t>90</a:t>
                      </a:r>
                    </a:p>
                    <a:p>
                      <a:pPr marL="742950" lvl="1" indent="-285750">
                        <a:buFont typeface="Arial" panose="020B0604020202020204" pitchFamily="34" charset="0"/>
                        <a:buChar char="•"/>
                      </a:pPr>
                      <a:r>
                        <a:rPr lang="en-US" sz="1400" baseline="0" dirty="0">
                          <a:latin typeface="Arial Black" panose="020B0A04020102020204" pitchFamily="34" charset="0"/>
                        </a:rPr>
                        <a:t>MAP </a:t>
                      </a:r>
                      <a:r>
                        <a:rPr lang="en-US" sz="1400" b="1" baseline="0" dirty="0">
                          <a:latin typeface="Arial Black" panose="020B0A04020102020204" pitchFamily="34" charset="0"/>
                        </a:rPr>
                        <a:t>&lt;</a:t>
                      </a:r>
                      <a:r>
                        <a:rPr lang="en-US" sz="1400" baseline="0" dirty="0">
                          <a:latin typeface="Arial Black" panose="020B0A04020102020204" pitchFamily="34" charset="0"/>
                        </a:rPr>
                        <a:t> 65 mm Hg </a:t>
                      </a:r>
                    </a:p>
                    <a:p>
                      <a:pPr marL="742950" lvl="1" indent="-285750">
                        <a:buFont typeface="Arial" panose="020B0604020202020204" pitchFamily="34" charset="0"/>
                        <a:buChar char="•"/>
                      </a:pPr>
                      <a:r>
                        <a:rPr lang="en-US" sz="1400" baseline="0" dirty="0">
                          <a:latin typeface="Arial Black" panose="020B0A04020102020204" pitchFamily="34" charset="0"/>
                        </a:rPr>
                        <a:t>Dec. in SBP by</a:t>
                      </a:r>
                      <a:r>
                        <a:rPr lang="en-US" sz="1400" b="1" baseline="0" dirty="0">
                          <a:latin typeface="Arial Black" panose="020B0A04020102020204" pitchFamily="34" charset="0"/>
                        </a:rPr>
                        <a:t> &gt; </a:t>
                      </a:r>
                      <a:r>
                        <a:rPr lang="en-US" sz="1400" baseline="0" dirty="0">
                          <a:latin typeface="Arial Black" panose="020B0A04020102020204" pitchFamily="34" charset="0"/>
                        </a:rPr>
                        <a:t>40 mm Hg from baseline</a:t>
                      </a:r>
                    </a:p>
                    <a:p>
                      <a:pPr marL="285750" lvl="0" indent="-285750">
                        <a:buFont typeface="Arial" panose="020B0604020202020204" pitchFamily="34" charset="0"/>
                        <a:buChar char="•"/>
                      </a:pPr>
                      <a:r>
                        <a:rPr lang="en-US" sz="1400" baseline="0" dirty="0">
                          <a:latin typeface="Arial Black" panose="020B0A04020102020204" pitchFamily="34" charset="0"/>
                        </a:rPr>
                        <a:t>CR </a:t>
                      </a:r>
                      <a:r>
                        <a:rPr lang="en-US" sz="1400" b="1" baseline="0" dirty="0">
                          <a:latin typeface="Arial Black" panose="020B0A04020102020204" pitchFamily="34" charset="0"/>
                        </a:rPr>
                        <a:t>&gt; </a:t>
                      </a:r>
                      <a:r>
                        <a:rPr lang="en-US" sz="1400" baseline="0" dirty="0">
                          <a:latin typeface="Arial Black" panose="020B0A04020102020204" pitchFamily="34" charset="0"/>
                        </a:rPr>
                        <a:t>2.0 or u/o </a:t>
                      </a:r>
                      <a:r>
                        <a:rPr lang="en-US" sz="1400" b="1" baseline="0" dirty="0">
                          <a:latin typeface="Arial Black" panose="020B0A04020102020204" pitchFamily="34" charset="0"/>
                        </a:rPr>
                        <a:t>&lt; </a:t>
                      </a:r>
                      <a:r>
                        <a:rPr lang="en-US" sz="1400" baseline="0" dirty="0">
                          <a:latin typeface="Arial Black" panose="020B0A04020102020204" pitchFamily="34" charset="0"/>
                        </a:rPr>
                        <a:t>0.5 ml/hg/</a:t>
                      </a:r>
                      <a:r>
                        <a:rPr lang="en-US" sz="1400" baseline="0" dirty="0" err="1">
                          <a:latin typeface="Arial Black" panose="020B0A04020102020204" pitchFamily="34" charset="0"/>
                        </a:rPr>
                        <a:t>hr</a:t>
                      </a:r>
                      <a:endParaRPr lang="en-US" sz="1400" baseline="0" dirty="0">
                        <a:latin typeface="Arial Black" panose="020B0A04020102020204" pitchFamily="34" charset="0"/>
                      </a:endParaRPr>
                    </a:p>
                    <a:p>
                      <a:pPr marL="285750" lvl="0" indent="-285750">
                        <a:buFont typeface="Arial" panose="020B0604020202020204" pitchFamily="34" charset="0"/>
                        <a:buChar char="•"/>
                      </a:pPr>
                      <a:r>
                        <a:rPr lang="en-US" sz="1400" baseline="0" dirty="0">
                          <a:latin typeface="Arial Black" panose="020B0A04020102020204" pitchFamily="34" charset="0"/>
                        </a:rPr>
                        <a:t>Bilirubin</a:t>
                      </a:r>
                      <a:r>
                        <a:rPr lang="en-US" sz="1400" b="1" baseline="0" dirty="0">
                          <a:latin typeface="Arial Black" panose="020B0A04020102020204" pitchFamily="34" charset="0"/>
                        </a:rPr>
                        <a:t> &gt; </a:t>
                      </a:r>
                      <a:r>
                        <a:rPr lang="en-US" sz="1400" baseline="0" dirty="0">
                          <a:latin typeface="Arial Black" panose="020B0A04020102020204" pitchFamily="34" charset="0"/>
                        </a:rPr>
                        <a:t>2.0 mg/dL</a:t>
                      </a:r>
                    </a:p>
                    <a:p>
                      <a:pPr marL="285750" lvl="0" indent="-285750">
                        <a:buFont typeface="Arial" panose="020B0604020202020204" pitchFamily="34" charset="0"/>
                        <a:buChar char="•"/>
                      </a:pPr>
                      <a:r>
                        <a:rPr lang="en-US" sz="1400" baseline="0" dirty="0">
                          <a:latin typeface="Arial Black" panose="020B0A04020102020204" pitchFamily="34" charset="0"/>
                        </a:rPr>
                        <a:t>Platelet </a:t>
                      </a:r>
                      <a:r>
                        <a:rPr lang="en-US" sz="1400" b="1" baseline="0" dirty="0">
                          <a:latin typeface="Arial Black" panose="020B0A04020102020204" pitchFamily="34" charset="0"/>
                        </a:rPr>
                        <a:t>&lt; </a:t>
                      </a:r>
                      <a:r>
                        <a:rPr lang="en-US" sz="1400" baseline="0" dirty="0">
                          <a:latin typeface="Arial Black" panose="020B0A04020102020204" pitchFamily="34" charset="0"/>
                        </a:rPr>
                        <a:t>100,000/mm3</a:t>
                      </a:r>
                    </a:p>
                    <a:p>
                      <a:pPr marL="285750" lvl="0" indent="-285750">
                        <a:buFont typeface="Arial" panose="020B0604020202020204" pitchFamily="34" charset="0"/>
                        <a:buChar char="•"/>
                      </a:pPr>
                      <a:r>
                        <a:rPr lang="en-US" sz="1400" baseline="0" dirty="0">
                          <a:latin typeface="Arial Black" panose="020B0A04020102020204" pitchFamily="34" charset="0"/>
                        </a:rPr>
                        <a:t>INR </a:t>
                      </a:r>
                      <a:r>
                        <a:rPr lang="en-US" sz="1400" b="1" baseline="0" dirty="0">
                          <a:latin typeface="Arial Black" panose="020B0A04020102020204" pitchFamily="34" charset="0"/>
                        </a:rPr>
                        <a:t>&gt;</a:t>
                      </a:r>
                      <a:r>
                        <a:rPr lang="en-US" sz="1400" baseline="0" dirty="0">
                          <a:latin typeface="Arial Black" panose="020B0A04020102020204" pitchFamily="34" charset="0"/>
                        </a:rPr>
                        <a:t> 1.5 or PTT </a:t>
                      </a:r>
                      <a:r>
                        <a:rPr lang="en-US" sz="1400" b="1" baseline="0" dirty="0">
                          <a:latin typeface="Arial Black" panose="020B0A04020102020204" pitchFamily="34" charset="0"/>
                        </a:rPr>
                        <a:t>&gt;</a:t>
                      </a:r>
                      <a:r>
                        <a:rPr lang="en-US" sz="1400" baseline="0" dirty="0">
                          <a:latin typeface="Arial Black" panose="020B0A04020102020204" pitchFamily="34" charset="0"/>
                        </a:rPr>
                        <a:t> 60 sec</a:t>
                      </a:r>
                    </a:p>
                    <a:p>
                      <a:pPr marL="285750" lvl="0" indent="-285750">
                        <a:buFont typeface="Arial" panose="020B0604020202020204" pitchFamily="34" charset="0"/>
                        <a:buChar char="•"/>
                      </a:pPr>
                      <a:r>
                        <a:rPr lang="en-US" sz="1400" baseline="0" dirty="0">
                          <a:latin typeface="Arial Black" panose="020B0A04020102020204" pitchFamily="34" charset="0"/>
                        </a:rPr>
                        <a:t>Lactate</a:t>
                      </a:r>
                      <a:r>
                        <a:rPr lang="en-US" sz="1400" b="1" baseline="0" dirty="0">
                          <a:latin typeface="Arial Black" panose="020B0A04020102020204" pitchFamily="34" charset="0"/>
                        </a:rPr>
                        <a:t> </a:t>
                      </a:r>
                      <a:r>
                        <a:rPr lang="en-US" sz="1400" b="1" u="sng" baseline="0" dirty="0">
                          <a:latin typeface="Arial Black" panose="020B0A04020102020204" pitchFamily="34" charset="0"/>
                        </a:rPr>
                        <a:t>&gt;</a:t>
                      </a:r>
                      <a:r>
                        <a:rPr lang="en-US" sz="1400" b="1" baseline="0" dirty="0">
                          <a:latin typeface="Arial Black" panose="020B0A04020102020204" pitchFamily="34" charset="0"/>
                        </a:rPr>
                        <a:t> </a:t>
                      </a:r>
                      <a:r>
                        <a:rPr lang="en-US" sz="1400" baseline="0" dirty="0">
                          <a:latin typeface="Arial Black" panose="020B0A04020102020204" pitchFamily="34" charset="0"/>
                        </a:rPr>
                        <a:t>2 </a:t>
                      </a:r>
                      <a:r>
                        <a:rPr lang="en-US" sz="1400" baseline="0" dirty="0" err="1">
                          <a:latin typeface="Arial Black" panose="020B0A04020102020204" pitchFamily="34" charset="0"/>
                        </a:rPr>
                        <a:t>mmol</a:t>
                      </a:r>
                      <a:r>
                        <a:rPr lang="en-US" sz="1400" baseline="0" dirty="0">
                          <a:latin typeface="Arial Black" panose="020B0A04020102020204" pitchFamily="34" charset="0"/>
                        </a:rPr>
                        <a:t>/L</a:t>
                      </a:r>
                    </a:p>
                    <a:p>
                      <a:pPr marL="285750" lvl="0" indent="-285750">
                        <a:buFont typeface="Arial" panose="020B0604020202020204" pitchFamily="34" charset="0"/>
                        <a:buChar char="•"/>
                      </a:pPr>
                      <a:r>
                        <a:rPr lang="en-US" sz="1400" baseline="0" dirty="0">
                          <a:latin typeface="Arial Black" panose="020B0A04020102020204" pitchFamily="34" charset="0"/>
                        </a:rPr>
                        <a:t>Acute respiratory failure  (new need for </a:t>
                      </a:r>
                      <a:r>
                        <a:rPr lang="en-US" sz="1400" baseline="0" dirty="0" err="1">
                          <a:latin typeface="Arial Black" panose="020B0A04020102020204" pitchFamily="34" charset="0"/>
                        </a:rPr>
                        <a:t>BiPAP</a:t>
                      </a:r>
                      <a:r>
                        <a:rPr lang="en-US" sz="1400" baseline="0" dirty="0">
                          <a:latin typeface="Arial Black" panose="020B0A04020102020204" pitchFamily="34" charset="0"/>
                        </a:rPr>
                        <a:t> or ETT)</a:t>
                      </a:r>
                    </a:p>
                    <a:p>
                      <a:pPr marL="285750" lvl="0" indent="-285750">
                        <a:buFont typeface="Arial" panose="020B0604020202020204" pitchFamily="34" charset="0"/>
                        <a:buChar char="•"/>
                      </a:pPr>
                      <a:endParaRPr lang="en-US" sz="1400" dirty="0">
                        <a:latin typeface="Arial Black" panose="020B0A04020102020204" pitchFamily="34" charset="0"/>
                      </a:endParaRPr>
                    </a:p>
                  </a:txBody>
                  <a:tcPr marL="95912" marR="95912"/>
                </a:tc>
                <a:extLst>
                  <a:ext uri="{0D108BD9-81ED-4DB2-BD59-A6C34878D82A}">
                    <a16:rowId xmlns="" xmlns:a16="http://schemas.microsoft.com/office/drawing/2014/main" val="10002"/>
                  </a:ext>
                </a:extLst>
              </a:tr>
              <a:tr h="1226626">
                <a:tc>
                  <a:txBody>
                    <a:bodyPr/>
                    <a:lstStyle/>
                    <a:p>
                      <a:r>
                        <a:rPr lang="en-US" sz="1800" b="1" dirty="0">
                          <a:latin typeface="Arial Black" panose="020B0A04020102020204" pitchFamily="34" charset="0"/>
                        </a:rPr>
                        <a:t>Septic</a:t>
                      </a:r>
                      <a:r>
                        <a:rPr lang="en-US" sz="1800" b="1" baseline="0" dirty="0">
                          <a:latin typeface="Arial Black" panose="020B0A04020102020204" pitchFamily="34" charset="0"/>
                        </a:rPr>
                        <a:t> Shock</a:t>
                      </a:r>
                      <a:endParaRPr lang="en-US" sz="1800" b="1" dirty="0">
                        <a:latin typeface="Arial Black" panose="020B0A04020102020204" pitchFamily="34" charset="0"/>
                      </a:endParaRPr>
                    </a:p>
                  </a:txBody>
                  <a:tcPr marL="95912" marR="95912"/>
                </a:tc>
                <a:tc>
                  <a:txBody>
                    <a:bodyPr/>
                    <a:lstStyle/>
                    <a:p>
                      <a:r>
                        <a:rPr lang="en-US" sz="1600" dirty="0">
                          <a:latin typeface="Arial Black" panose="020B0A04020102020204" pitchFamily="34" charset="0"/>
                        </a:rPr>
                        <a:t>Severe Sepsis</a:t>
                      </a:r>
                      <a:r>
                        <a:rPr lang="en-US" sz="1600" baseline="0" dirty="0">
                          <a:latin typeface="Arial Black" panose="020B0A04020102020204" pitchFamily="34" charset="0"/>
                        </a:rPr>
                        <a:t> </a:t>
                      </a:r>
                      <a:r>
                        <a:rPr lang="en-US" sz="1600" b="1" baseline="0" dirty="0">
                          <a:solidFill>
                            <a:srgbClr val="FF0000"/>
                          </a:solidFill>
                          <a:latin typeface="Arial Black" panose="020B0A04020102020204" pitchFamily="34" charset="0"/>
                        </a:rPr>
                        <a:t>AND</a:t>
                      </a:r>
                      <a:endParaRPr lang="en-US" sz="1600" baseline="0" dirty="0">
                        <a:solidFill>
                          <a:srgbClr val="FF0000"/>
                        </a:solidFill>
                        <a:latin typeface="Arial Black" panose="020B0A04020102020204" pitchFamily="34" charset="0"/>
                      </a:endParaRPr>
                    </a:p>
                    <a:p>
                      <a:pPr marL="285750" indent="-285750">
                        <a:buFont typeface="Arial" panose="020B0604020202020204" pitchFamily="34" charset="0"/>
                        <a:buChar char="•"/>
                      </a:pPr>
                      <a:r>
                        <a:rPr lang="en-US" sz="1400" baseline="0" dirty="0">
                          <a:latin typeface="Arial Black" panose="020B0A04020102020204" pitchFamily="34" charset="0"/>
                        </a:rPr>
                        <a:t>Persistent hypotension after 30 mL/kg crystalloid bolus </a:t>
                      </a:r>
                    </a:p>
                    <a:p>
                      <a:pPr marL="0" indent="0">
                        <a:buFont typeface="Arial" panose="020B0604020202020204" pitchFamily="34" charset="0"/>
                        <a:buNone/>
                      </a:pPr>
                      <a:endParaRPr lang="en-US" sz="1400" baseline="0" dirty="0">
                        <a:latin typeface="Arial Black" panose="020B0A04020102020204" pitchFamily="34" charset="0"/>
                      </a:endParaRPr>
                    </a:p>
                    <a:p>
                      <a:pPr marL="0" indent="0">
                        <a:buFont typeface="Arial" panose="020B0604020202020204" pitchFamily="34" charset="0"/>
                        <a:buNone/>
                      </a:pPr>
                      <a:r>
                        <a:rPr lang="en-US" sz="1400" baseline="0" dirty="0">
                          <a:latin typeface="Arial Black" panose="020B0A04020102020204" pitchFamily="34" charset="0"/>
                        </a:rPr>
                        <a:t>AND/OR</a:t>
                      </a:r>
                    </a:p>
                    <a:p>
                      <a:pPr marL="285750" indent="-285750">
                        <a:buFont typeface="Arial" panose="020B0604020202020204" pitchFamily="34" charset="0"/>
                        <a:buChar char="•"/>
                      </a:pPr>
                      <a:r>
                        <a:rPr lang="en-US" sz="1400" baseline="0" dirty="0">
                          <a:latin typeface="Arial Black" panose="020B0A04020102020204" pitchFamily="34" charset="0"/>
                        </a:rPr>
                        <a:t>Lactate </a:t>
                      </a:r>
                      <a:r>
                        <a:rPr lang="en-US" sz="1400" b="1" u="sng" baseline="0" dirty="0">
                          <a:latin typeface="Arial Black" panose="020B0A04020102020204" pitchFamily="34" charset="0"/>
                        </a:rPr>
                        <a:t>&gt; </a:t>
                      </a:r>
                      <a:r>
                        <a:rPr lang="en-US" sz="1400" b="0" u="none" baseline="0" dirty="0">
                          <a:latin typeface="Arial Black" panose="020B0A04020102020204" pitchFamily="34" charset="0"/>
                        </a:rPr>
                        <a:t>4 </a:t>
                      </a:r>
                      <a:r>
                        <a:rPr lang="en-US" sz="1400" b="0" u="none" baseline="0" dirty="0" err="1">
                          <a:latin typeface="Arial Black" panose="020B0A04020102020204" pitchFamily="34" charset="0"/>
                        </a:rPr>
                        <a:t>mmol</a:t>
                      </a:r>
                      <a:r>
                        <a:rPr lang="en-US" sz="1400" b="0" u="none" baseline="0" dirty="0">
                          <a:latin typeface="Arial Black" panose="020B0A04020102020204" pitchFamily="34" charset="0"/>
                        </a:rPr>
                        <a:t>/L</a:t>
                      </a:r>
                    </a:p>
                    <a:p>
                      <a:pPr marL="285750" indent="-285750">
                        <a:buFont typeface="Arial" panose="020B0604020202020204" pitchFamily="34" charset="0"/>
                        <a:buChar char="•"/>
                      </a:pPr>
                      <a:endParaRPr lang="en-US" sz="1400" b="0" u="none" baseline="0" dirty="0">
                        <a:latin typeface="Arial Black" panose="020B0A04020102020204" pitchFamily="34" charset="0"/>
                      </a:endParaRPr>
                    </a:p>
                    <a:p>
                      <a:pPr marL="0" indent="0">
                        <a:buFont typeface="Arial" panose="020B0604020202020204" pitchFamily="34" charset="0"/>
                        <a:buNone/>
                      </a:pPr>
                      <a:r>
                        <a:rPr lang="en-US" sz="1400" b="1" u="none" baseline="0" dirty="0">
                          <a:latin typeface="Arial Black" panose="020B0A04020102020204" pitchFamily="34" charset="0"/>
                        </a:rPr>
                        <a:t>               </a:t>
                      </a:r>
                      <a:r>
                        <a:rPr lang="en-US" sz="1400" b="1" u="none" baseline="0" dirty="0" smtClean="0">
                          <a:latin typeface="Arial Black" panose="020B0A04020102020204" pitchFamily="34" charset="0"/>
                        </a:rPr>
                        <a:t>                                                                                      </a:t>
                      </a:r>
                      <a:r>
                        <a:rPr lang="en-US" sz="1400" b="1" u="none" baseline="0" dirty="0">
                          <a:latin typeface="Arial Black" panose="020B0A04020102020204" pitchFamily="34" charset="0"/>
                        </a:rPr>
                        <a:t>Levy, 2003</a:t>
                      </a:r>
                      <a:endParaRPr lang="en-US" sz="1400" b="1" u="sng" dirty="0">
                        <a:latin typeface="Arial Black" panose="020B0A04020102020204" pitchFamily="34" charset="0"/>
                      </a:endParaRPr>
                    </a:p>
                  </a:txBody>
                  <a:tcPr marL="95912" marR="95912"/>
                </a:tc>
                <a:extLst>
                  <a:ext uri="{0D108BD9-81ED-4DB2-BD59-A6C34878D82A}">
                    <a16:rowId xmlns="" xmlns:a16="http://schemas.microsoft.com/office/drawing/2014/main" val="10003"/>
                  </a:ext>
                </a:extLst>
              </a:tr>
            </a:tbl>
          </a:graphicData>
        </a:graphic>
      </p:graphicFrame>
      <p:sp>
        <p:nvSpPr>
          <p:cNvPr id="6" name="Content Placeholder 5"/>
          <p:cNvSpPr>
            <a:spLocks noGrp="1"/>
          </p:cNvSpPr>
          <p:nvPr>
            <p:ph sz="quarter" idx="4"/>
          </p:nvPr>
        </p:nvSpPr>
        <p:spPr>
          <a:xfrm>
            <a:off x="7765313" y="1984618"/>
            <a:ext cx="3910237" cy="2010879"/>
          </a:xfrm>
        </p:spPr>
        <p:txBody>
          <a:bodyPr>
            <a:normAutofit fontScale="92500" lnSpcReduction="20000"/>
          </a:bodyPr>
          <a:lstStyle/>
          <a:p>
            <a:pPr marL="0" indent="0">
              <a:buNone/>
            </a:pPr>
            <a:endParaRPr lang="en-US" sz="2400" dirty="0"/>
          </a:p>
          <a:p>
            <a:r>
              <a:rPr lang="en-US" sz="2400" dirty="0">
                <a:latin typeface="Arial Black" panose="020B0A04020102020204" pitchFamily="34" charset="0"/>
              </a:rPr>
              <a:t>Focused on adherence to the 3 and 6 hour treatment bundles</a:t>
            </a:r>
          </a:p>
          <a:p>
            <a:pPr marL="0" indent="0">
              <a:buNone/>
            </a:pPr>
            <a:r>
              <a:rPr lang="en-US" sz="2400"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29038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71801261"/>
              </p:ext>
            </p:extLst>
          </p:nvPr>
        </p:nvGraphicFramePr>
        <p:xfrm>
          <a:off x="179070" y="587827"/>
          <a:ext cx="11867155" cy="6270973"/>
        </p:xfrm>
        <a:graphic>
          <a:graphicData uri="http://schemas.openxmlformats.org/drawingml/2006/table">
            <a:tbl>
              <a:tblPr firstRow="1" bandRow="1">
                <a:tableStyleId>{5C22544A-7EE6-4342-B048-85BDC9FD1C3A}</a:tableStyleId>
              </a:tblPr>
              <a:tblGrid>
                <a:gridCol w="801233">
                  <a:extLst>
                    <a:ext uri="{9D8B030D-6E8A-4147-A177-3AD203B41FA5}">
                      <a16:colId xmlns="" xmlns:a16="http://schemas.microsoft.com/office/drawing/2014/main" val="20000"/>
                    </a:ext>
                  </a:extLst>
                </a:gridCol>
                <a:gridCol w="3227413">
                  <a:extLst>
                    <a:ext uri="{9D8B030D-6E8A-4147-A177-3AD203B41FA5}">
                      <a16:colId xmlns="" xmlns:a16="http://schemas.microsoft.com/office/drawing/2014/main" val="20001"/>
                    </a:ext>
                  </a:extLst>
                </a:gridCol>
                <a:gridCol w="7838509">
                  <a:extLst>
                    <a:ext uri="{9D8B030D-6E8A-4147-A177-3AD203B41FA5}">
                      <a16:colId xmlns="" xmlns:a16="http://schemas.microsoft.com/office/drawing/2014/main" val="20002"/>
                    </a:ext>
                  </a:extLst>
                </a:gridCol>
              </a:tblGrid>
              <a:tr h="348430">
                <a:tc>
                  <a:txBody>
                    <a:bodyPr/>
                    <a:lstStyle/>
                    <a:p>
                      <a:r>
                        <a:rPr lang="en-US" sz="1400" dirty="0">
                          <a:latin typeface="Arial Black" panose="020B0A04020102020204" pitchFamily="34" charset="0"/>
                        </a:rPr>
                        <a:t>Year</a:t>
                      </a:r>
                    </a:p>
                  </a:txBody>
                  <a:tcPr/>
                </a:tc>
                <a:tc>
                  <a:txBody>
                    <a:bodyPr/>
                    <a:lstStyle/>
                    <a:p>
                      <a:r>
                        <a:rPr lang="en-US" sz="1400" dirty="0">
                          <a:latin typeface="Arial Black" panose="020B0A04020102020204" pitchFamily="34" charset="0"/>
                        </a:rPr>
                        <a:t>Definition Name or identifier</a:t>
                      </a:r>
                      <a:r>
                        <a:rPr lang="en-US" sz="1400" baseline="0" dirty="0">
                          <a:latin typeface="Arial Black" panose="020B0A04020102020204" pitchFamily="34" charset="0"/>
                        </a:rPr>
                        <a:t> </a:t>
                      </a:r>
                      <a:endParaRPr lang="en-US" sz="1400" dirty="0">
                        <a:latin typeface="Arial Black" panose="020B0A04020102020204" pitchFamily="34" charset="0"/>
                      </a:endParaRPr>
                    </a:p>
                  </a:txBody>
                  <a:tcPr/>
                </a:tc>
                <a:tc>
                  <a:txBody>
                    <a:bodyPr/>
                    <a:lstStyle/>
                    <a:p>
                      <a:r>
                        <a:rPr lang="en-US" sz="1400" dirty="0">
                          <a:latin typeface="Arial Black" panose="020B0A04020102020204" pitchFamily="34" charset="0"/>
                        </a:rPr>
                        <a:t>Defining elements</a:t>
                      </a:r>
                    </a:p>
                  </a:txBody>
                  <a:tcPr/>
                </a:tc>
                <a:extLst>
                  <a:ext uri="{0D108BD9-81ED-4DB2-BD59-A6C34878D82A}">
                    <a16:rowId xmlns="" xmlns:a16="http://schemas.microsoft.com/office/drawing/2014/main" val="10000"/>
                  </a:ext>
                </a:extLst>
              </a:tr>
              <a:tr h="665184">
                <a:tc>
                  <a:txBody>
                    <a:bodyPr/>
                    <a:lstStyle/>
                    <a:p>
                      <a:r>
                        <a:rPr lang="en-US" sz="1600" dirty="0">
                          <a:latin typeface="Arial Black" panose="020B0A04020102020204" pitchFamily="34" charset="0"/>
                        </a:rPr>
                        <a:t>1987</a:t>
                      </a:r>
                    </a:p>
                  </a:txBody>
                  <a:tcPr/>
                </a:tc>
                <a:tc>
                  <a:txBody>
                    <a:bodyPr/>
                    <a:lstStyle/>
                    <a:p>
                      <a:r>
                        <a:rPr lang="en-US" sz="1600" b="1" dirty="0">
                          <a:latin typeface="Arial Black" panose="020B0A04020102020204" pitchFamily="34" charset="0"/>
                        </a:rPr>
                        <a:t>Bone</a:t>
                      </a:r>
                      <a:r>
                        <a:rPr lang="en-US" sz="1600" b="1" baseline="0" dirty="0">
                          <a:latin typeface="Arial Black" panose="020B0A04020102020204" pitchFamily="34" charset="0"/>
                        </a:rPr>
                        <a:t>’s  methylprednisolone trial </a:t>
                      </a:r>
                      <a:endParaRPr lang="en-US" sz="1600" b="1" dirty="0">
                        <a:latin typeface="Arial Black" panose="020B0A04020102020204" pitchFamily="34" charset="0"/>
                      </a:endParaRPr>
                    </a:p>
                  </a:txBody>
                  <a:tcPr/>
                </a:tc>
                <a:tc>
                  <a:txBody>
                    <a:bodyPr/>
                    <a:lstStyle/>
                    <a:p>
                      <a:r>
                        <a:rPr lang="en-US" sz="1400" dirty="0">
                          <a:latin typeface="Arial Black" panose="020B0A04020102020204" pitchFamily="34" charset="0"/>
                        </a:rPr>
                        <a:t>Inflammatory</a:t>
                      </a:r>
                      <a:r>
                        <a:rPr lang="en-US" sz="1400" baseline="0" dirty="0">
                          <a:latin typeface="Arial Black" panose="020B0A04020102020204" pitchFamily="34" charset="0"/>
                        </a:rPr>
                        <a:t> criteria, </a:t>
                      </a:r>
                      <a:r>
                        <a:rPr lang="en-US" sz="1400" u="sng" baseline="0" dirty="0">
                          <a:latin typeface="Arial Black" panose="020B0A04020102020204" pitchFamily="34" charset="0"/>
                        </a:rPr>
                        <a:t>&gt;</a:t>
                      </a:r>
                      <a:r>
                        <a:rPr lang="en-US" sz="1400" baseline="0" dirty="0">
                          <a:latin typeface="Arial Black" panose="020B0A04020102020204" pitchFamily="34" charset="0"/>
                        </a:rPr>
                        <a:t>1 organ dysfunction, (AMS, hypoxemia, elevated lactate, oliguria)</a:t>
                      </a:r>
                      <a:endParaRPr lang="en-US" sz="1400" dirty="0">
                        <a:latin typeface="Arial Black" panose="020B0A04020102020204" pitchFamily="34" charset="0"/>
                      </a:endParaRPr>
                    </a:p>
                  </a:txBody>
                  <a:tcPr/>
                </a:tc>
                <a:extLst>
                  <a:ext uri="{0D108BD9-81ED-4DB2-BD59-A6C34878D82A}">
                    <a16:rowId xmlns="" xmlns:a16="http://schemas.microsoft.com/office/drawing/2014/main" val="10001"/>
                  </a:ext>
                </a:extLst>
              </a:tr>
              <a:tr h="1109179">
                <a:tc>
                  <a:txBody>
                    <a:bodyPr/>
                    <a:lstStyle/>
                    <a:p>
                      <a:r>
                        <a:rPr lang="en-US" sz="1600" dirty="0">
                          <a:latin typeface="Arial Black" panose="020B0A04020102020204" pitchFamily="34" charset="0"/>
                        </a:rPr>
                        <a:t>1991</a:t>
                      </a:r>
                    </a:p>
                  </a:txBody>
                  <a:tcPr/>
                </a:tc>
                <a:tc>
                  <a:txBody>
                    <a:bodyPr/>
                    <a:lstStyle/>
                    <a:p>
                      <a:r>
                        <a:rPr lang="en-US" sz="1600" b="1" dirty="0">
                          <a:latin typeface="Arial Black" panose="020B0A04020102020204" pitchFamily="34" charset="0"/>
                        </a:rPr>
                        <a:t>AACP; SCCM Definitions Conference (</a:t>
                      </a:r>
                      <a:r>
                        <a:rPr lang="en-US" sz="1600" b="1" dirty="0">
                          <a:solidFill>
                            <a:srgbClr val="7030A0"/>
                          </a:solidFill>
                          <a:latin typeface="Arial Black" panose="020B0A04020102020204" pitchFamily="34" charset="0"/>
                        </a:rPr>
                        <a:t>Sepsis-1)</a:t>
                      </a: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Septicemia abandoned</a:t>
                      </a:r>
                    </a:p>
                    <a:p>
                      <a:pPr marL="285750" indent="-285750">
                        <a:buFont typeface="Arial" panose="020B0604020202020204" pitchFamily="34" charset="0"/>
                        <a:buChar char="•"/>
                      </a:pPr>
                      <a:r>
                        <a:rPr lang="en-US" sz="1400" dirty="0">
                          <a:latin typeface="Arial Black" panose="020B0A04020102020204" pitchFamily="34" charset="0"/>
                        </a:rPr>
                        <a:t>SIRS concept proposed, not defined</a:t>
                      </a:r>
                    </a:p>
                    <a:p>
                      <a:pPr marL="285750" indent="-285750">
                        <a:buFont typeface="Arial" panose="020B0604020202020204" pitchFamily="34" charset="0"/>
                        <a:buChar char="•"/>
                      </a:pPr>
                      <a:r>
                        <a:rPr lang="en-US" sz="1400" dirty="0">
                          <a:latin typeface="Arial Black" panose="020B0A04020102020204" pitchFamily="34" charset="0"/>
                        </a:rPr>
                        <a:t>Categories</a:t>
                      </a:r>
                      <a:r>
                        <a:rPr lang="en-US" sz="1400" baseline="0" dirty="0">
                          <a:latin typeface="Arial Black" panose="020B0A04020102020204" pitchFamily="34" charset="0"/>
                        </a:rPr>
                        <a:t> of Sepsis, Severe Sepsis, and septic shock established</a:t>
                      </a:r>
                    </a:p>
                    <a:p>
                      <a:pPr marL="285750" indent="-285750">
                        <a:buFont typeface="Arial" panose="020B0604020202020204" pitchFamily="34" charset="0"/>
                        <a:buChar char="•"/>
                      </a:pPr>
                      <a:r>
                        <a:rPr lang="en-US" sz="1400" baseline="0" dirty="0">
                          <a:latin typeface="Arial Black" panose="020B0A04020102020204" pitchFamily="34" charset="0"/>
                        </a:rPr>
                        <a:t>MODS terminology </a:t>
                      </a:r>
                      <a:endParaRPr lang="en-US" sz="1400" dirty="0">
                        <a:latin typeface="Arial Black" panose="020B0A04020102020204" pitchFamily="34" charset="0"/>
                      </a:endParaRPr>
                    </a:p>
                  </a:txBody>
                  <a:tcPr/>
                </a:tc>
                <a:extLst>
                  <a:ext uri="{0D108BD9-81ED-4DB2-BD59-A6C34878D82A}">
                    <a16:rowId xmlns="" xmlns:a16="http://schemas.microsoft.com/office/drawing/2014/main" val="10002"/>
                  </a:ext>
                </a:extLst>
              </a:tr>
              <a:tr h="722797">
                <a:tc>
                  <a:txBody>
                    <a:bodyPr/>
                    <a:lstStyle/>
                    <a:p>
                      <a:r>
                        <a:rPr lang="en-US" sz="1600" dirty="0">
                          <a:latin typeface="Arial Black" panose="020B0A04020102020204" pitchFamily="34" charset="0"/>
                        </a:rPr>
                        <a:t>2001 </a:t>
                      </a:r>
                    </a:p>
                  </a:txBody>
                  <a:tcPr/>
                </a:tc>
                <a:tc>
                  <a:txBody>
                    <a:bodyPr/>
                    <a:lstStyle/>
                    <a:p>
                      <a:r>
                        <a:rPr lang="en-US" sz="1600" b="1" dirty="0">
                          <a:latin typeface="Arial Black" panose="020B0A04020102020204" pitchFamily="34" charset="0"/>
                        </a:rPr>
                        <a:t>AACP, SCCM,</a:t>
                      </a:r>
                      <a:r>
                        <a:rPr lang="en-US" sz="1600" b="1" baseline="0" dirty="0">
                          <a:latin typeface="Arial Black" panose="020B0A04020102020204" pitchFamily="34" charset="0"/>
                        </a:rPr>
                        <a:t> ATS, ESIM, SIS </a:t>
                      </a:r>
                    </a:p>
                    <a:p>
                      <a:r>
                        <a:rPr lang="en-US" sz="1600" b="1" baseline="0" dirty="0">
                          <a:latin typeface="Arial Black" panose="020B0A04020102020204" pitchFamily="34" charset="0"/>
                        </a:rPr>
                        <a:t>(</a:t>
                      </a:r>
                      <a:r>
                        <a:rPr lang="en-US" sz="1600" b="1" baseline="0" dirty="0">
                          <a:solidFill>
                            <a:srgbClr val="7030A0"/>
                          </a:solidFill>
                          <a:latin typeface="Arial Black" panose="020B0A04020102020204" pitchFamily="34" charset="0"/>
                        </a:rPr>
                        <a:t>Sepsis- 2 </a:t>
                      </a:r>
                      <a:r>
                        <a:rPr lang="en-US" sz="1600" b="1" baseline="0" dirty="0">
                          <a:latin typeface="Arial Black" panose="020B0A04020102020204" pitchFamily="34" charset="0"/>
                        </a:rPr>
                        <a:t>) </a:t>
                      </a:r>
                      <a:endParaRPr lang="en-US" sz="1600" b="1" dirty="0">
                        <a:latin typeface="Arial Black" panose="020B0A04020102020204" pitchFamily="34" charset="0"/>
                      </a:endParaRP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Expanded</a:t>
                      </a:r>
                      <a:r>
                        <a:rPr lang="en-US" sz="1400" baseline="0" dirty="0">
                          <a:latin typeface="Arial Black" panose="020B0A04020102020204" pitchFamily="34" charset="0"/>
                        </a:rPr>
                        <a:t> SIRS criteria               </a:t>
                      </a:r>
                      <a:r>
                        <a:rPr lang="en-US" sz="1400" b="1" baseline="0" dirty="0">
                          <a:latin typeface="Arial Black" panose="020B0A04020102020204" pitchFamily="34" charset="0"/>
                        </a:rPr>
                        <a:t>Sepsis syndromes similar to Sepsis -1</a:t>
                      </a:r>
                    </a:p>
                    <a:p>
                      <a:pPr marL="285750" indent="-285750">
                        <a:buFont typeface="Arial" panose="020B0604020202020204" pitchFamily="34" charset="0"/>
                        <a:buChar char="•"/>
                      </a:pPr>
                      <a:r>
                        <a:rPr lang="en-US" sz="1400" baseline="0" dirty="0">
                          <a:latin typeface="Arial Black" panose="020B0A04020102020204" pitchFamily="34" charset="0"/>
                        </a:rPr>
                        <a:t>PIRO stratification: </a:t>
                      </a:r>
                      <a:r>
                        <a:rPr lang="en-US" sz="1400" b="1" baseline="0" dirty="0">
                          <a:latin typeface="Arial Black" panose="020B0A04020102020204" pitchFamily="34" charset="0"/>
                        </a:rPr>
                        <a:t>P</a:t>
                      </a:r>
                      <a:r>
                        <a:rPr lang="en-US" sz="1400" baseline="0" dirty="0">
                          <a:latin typeface="Arial Black" panose="020B0A04020102020204" pitchFamily="34" charset="0"/>
                        </a:rPr>
                        <a:t>redisposition, </a:t>
                      </a:r>
                      <a:r>
                        <a:rPr lang="en-US" sz="1400" b="1" baseline="0" dirty="0">
                          <a:latin typeface="Arial Black" panose="020B0A04020102020204" pitchFamily="34" charset="0"/>
                        </a:rPr>
                        <a:t>I</a:t>
                      </a:r>
                      <a:r>
                        <a:rPr lang="en-US" sz="1400" b="0" baseline="0" dirty="0">
                          <a:latin typeface="Arial Black" panose="020B0A04020102020204" pitchFamily="34" charset="0"/>
                        </a:rPr>
                        <a:t>nsul</a:t>
                      </a:r>
                      <a:r>
                        <a:rPr lang="en-US" sz="1400" b="1" baseline="0" dirty="0">
                          <a:latin typeface="Arial Black" panose="020B0A04020102020204" pitchFamily="34" charset="0"/>
                        </a:rPr>
                        <a:t>t</a:t>
                      </a:r>
                      <a:r>
                        <a:rPr lang="en-US" sz="1400" baseline="0" dirty="0">
                          <a:latin typeface="Arial Black" panose="020B0A04020102020204" pitchFamily="34" charset="0"/>
                        </a:rPr>
                        <a:t>, </a:t>
                      </a:r>
                      <a:r>
                        <a:rPr lang="en-US" sz="1400" b="1" baseline="0" dirty="0">
                          <a:latin typeface="Arial Black" panose="020B0A04020102020204" pitchFamily="34" charset="0"/>
                        </a:rPr>
                        <a:t>R</a:t>
                      </a:r>
                      <a:r>
                        <a:rPr lang="en-US" sz="1400" baseline="0" dirty="0">
                          <a:latin typeface="Arial Black" panose="020B0A04020102020204" pitchFamily="34" charset="0"/>
                        </a:rPr>
                        <a:t>esponse,</a:t>
                      </a:r>
                      <a:r>
                        <a:rPr lang="en-US" sz="1400" b="1" baseline="0" dirty="0">
                          <a:latin typeface="Arial Black" panose="020B0A04020102020204" pitchFamily="34" charset="0"/>
                        </a:rPr>
                        <a:t> O</a:t>
                      </a:r>
                      <a:r>
                        <a:rPr lang="en-US" sz="1400" baseline="0" dirty="0">
                          <a:latin typeface="Arial Black" panose="020B0A04020102020204" pitchFamily="34" charset="0"/>
                        </a:rPr>
                        <a:t>rgan dysfunction</a:t>
                      </a:r>
                    </a:p>
                  </a:txBody>
                  <a:tcPr/>
                </a:tc>
                <a:extLst>
                  <a:ext uri="{0D108BD9-81ED-4DB2-BD59-A6C34878D82A}">
                    <a16:rowId xmlns="" xmlns:a16="http://schemas.microsoft.com/office/drawing/2014/main" val="10003"/>
                  </a:ext>
                </a:extLst>
              </a:tr>
              <a:tr h="860287">
                <a:tc>
                  <a:txBody>
                    <a:bodyPr/>
                    <a:lstStyle/>
                    <a:p>
                      <a:r>
                        <a:rPr lang="en-US" sz="1600" dirty="0">
                          <a:latin typeface="Arial Black" panose="020B0A04020102020204" pitchFamily="34" charset="0"/>
                        </a:rPr>
                        <a:t>2015</a:t>
                      </a:r>
                    </a:p>
                  </a:txBody>
                  <a:tcPr/>
                </a:tc>
                <a:tc>
                  <a:txBody>
                    <a:bodyPr/>
                    <a:lstStyle/>
                    <a:p>
                      <a:r>
                        <a:rPr lang="en-US" sz="1600" b="1" dirty="0">
                          <a:latin typeface="Arial Black" panose="020B0A04020102020204" pitchFamily="34" charset="0"/>
                        </a:rPr>
                        <a:t>Centers for Medicare and Medicare</a:t>
                      </a:r>
                      <a:r>
                        <a:rPr lang="en-US" sz="1600" b="1" baseline="0" dirty="0">
                          <a:latin typeface="Arial Black" panose="020B0A04020102020204" pitchFamily="34" charset="0"/>
                        </a:rPr>
                        <a:t> Services </a:t>
                      </a:r>
                    </a:p>
                    <a:p>
                      <a:r>
                        <a:rPr lang="en-US" sz="1600" b="1" baseline="0" dirty="0">
                          <a:latin typeface="Arial Black" panose="020B0A04020102020204" pitchFamily="34" charset="0"/>
                        </a:rPr>
                        <a:t>(</a:t>
                      </a:r>
                      <a:r>
                        <a:rPr lang="en-US" sz="1600" b="1" baseline="0" dirty="0">
                          <a:solidFill>
                            <a:srgbClr val="7030A0"/>
                          </a:solidFill>
                          <a:latin typeface="Arial Black" panose="020B0A04020102020204" pitchFamily="34" charset="0"/>
                        </a:rPr>
                        <a:t>based upon Sepsis- 1 &amp;2)</a:t>
                      </a:r>
                      <a:endParaRPr lang="en-US" sz="1600" b="1" dirty="0">
                        <a:solidFill>
                          <a:srgbClr val="7030A0"/>
                        </a:solidFill>
                        <a:latin typeface="Arial Black" panose="020B0A04020102020204" pitchFamily="34" charset="0"/>
                      </a:endParaRP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Sepsis: Suspected infection with SIRS</a:t>
                      </a:r>
                    </a:p>
                    <a:p>
                      <a:pPr marL="285750" indent="-285750">
                        <a:buFont typeface="Arial" panose="020B0604020202020204" pitchFamily="34" charset="0"/>
                        <a:buChar char="•"/>
                      </a:pPr>
                      <a:r>
                        <a:rPr lang="en-US" sz="1400" dirty="0">
                          <a:latin typeface="Arial Black" panose="020B0A04020102020204" pitchFamily="34" charset="0"/>
                        </a:rPr>
                        <a:t>Severe</a:t>
                      </a:r>
                      <a:r>
                        <a:rPr lang="en-US" sz="1400" baseline="0" dirty="0">
                          <a:latin typeface="Arial Black" panose="020B0A04020102020204" pitchFamily="34" charset="0"/>
                        </a:rPr>
                        <a:t> sepsis: Sepsis and organ dysfunction including lactate </a:t>
                      </a:r>
                      <a:r>
                        <a:rPr lang="en-US" sz="1400" u="sng" baseline="0" dirty="0">
                          <a:latin typeface="Arial Black" panose="020B0A04020102020204" pitchFamily="34" charset="0"/>
                        </a:rPr>
                        <a:t>&gt; 2</a:t>
                      </a:r>
                    </a:p>
                    <a:p>
                      <a:pPr marL="285750" indent="-285750">
                        <a:buFont typeface="Arial" panose="020B0604020202020204" pitchFamily="34" charset="0"/>
                        <a:buChar char="•"/>
                      </a:pPr>
                      <a:r>
                        <a:rPr lang="en-US" sz="1400" u="none" baseline="0" dirty="0">
                          <a:latin typeface="Arial Black" panose="020B0A04020102020204" pitchFamily="34" charset="0"/>
                        </a:rPr>
                        <a:t>Septic shock: Severe sepsis with persistent hypotension </a:t>
                      </a:r>
                      <a:r>
                        <a:rPr lang="en-US" sz="1400" b="1" u="none" baseline="0" dirty="0">
                          <a:latin typeface="Arial Black" panose="020B0A04020102020204" pitchFamily="34" charset="0"/>
                        </a:rPr>
                        <a:t>AND/OR</a:t>
                      </a:r>
                      <a:r>
                        <a:rPr lang="en-US" sz="1400" u="none" baseline="0" dirty="0">
                          <a:latin typeface="Arial Black" panose="020B0A04020102020204" pitchFamily="34" charset="0"/>
                        </a:rPr>
                        <a:t> lactate </a:t>
                      </a:r>
                      <a:r>
                        <a:rPr lang="en-US" sz="1400" u="sng" baseline="0" dirty="0">
                          <a:latin typeface="Arial Black" panose="020B0A04020102020204" pitchFamily="34" charset="0"/>
                        </a:rPr>
                        <a:t>&gt;</a:t>
                      </a:r>
                      <a:r>
                        <a:rPr lang="en-US" sz="1400" u="none" baseline="0" dirty="0">
                          <a:latin typeface="Arial Black" panose="020B0A04020102020204" pitchFamily="34" charset="0"/>
                        </a:rPr>
                        <a:t>4</a:t>
                      </a:r>
                    </a:p>
                  </a:txBody>
                  <a:tcPr/>
                </a:tc>
                <a:extLst>
                  <a:ext uri="{0D108BD9-81ED-4DB2-BD59-A6C34878D82A}">
                    <a16:rowId xmlns="" xmlns:a16="http://schemas.microsoft.com/office/drawing/2014/main" val="10004"/>
                  </a:ext>
                </a:extLst>
              </a:tr>
              <a:tr h="1109179">
                <a:tc>
                  <a:txBody>
                    <a:bodyPr/>
                    <a:lstStyle/>
                    <a:p>
                      <a:r>
                        <a:rPr lang="en-US" sz="1600" dirty="0">
                          <a:latin typeface="Arial Black" panose="020B0A04020102020204" pitchFamily="34" charset="0"/>
                        </a:rPr>
                        <a:t>2016</a:t>
                      </a:r>
                    </a:p>
                  </a:txBody>
                  <a:tcPr/>
                </a:tc>
                <a:tc>
                  <a:txBody>
                    <a:bodyPr/>
                    <a:lstStyle/>
                    <a:p>
                      <a:r>
                        <a:rPr lang="en-US" sz="1600" b="1" dirty="0">
                          <a:latin typeface="Arial Black" panose="020B0A04020102020204" pitchFamily="34" charset="0"/>
                        </a:rPr>
                        <a:t>Third International Consensus Definitions for Sepsis and Septic Shock (</a:t>
                      </a:r>
                      <a:r>
                        <a:rPr lang="en-US" sz="1600" b="1" dirty="0">
                          <a:solidFill>
                            <a:srgbClr val="7030A0"/>
                          </a:solidFill>
                          <a:latin typeface="Arial Black" panose="020B0A04020102020204" pitchFamily="34" charset="0"/>
                        </a:rPr>
                        <a:t>Sepsis -3)</a:t>
                      </a: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Severe</a:t>
                      </a:r>
                      <a:r>
                        <a:rPr lang="en-US" sz="1400" baseline="0" dirty="0">
                          <a:latin typeface="Arial Black" panose="020B0A04020102020204" pitchFamily="34" charset="0"/>
                        </a:rPr>
                        <a:t> sepsis abandoned</a:t>
                      </a:r>
                    </a:p>
                    <a:p>
                      <a:pPr marL="285750" indent="-285750">
                        <a:buFont typeface="Arial" panose="020B0604020202020204" pitchFamily="34" charset="0"/>
                        <a:buChar char="•"/>
                      </a:pPr>
                      <a:r>
                        <a:rPr lang="en-US" sz="1400" baseline="0" dirty="0">
                          <a:latin typeface="Arial Black" panose="020B0A04020102020204" pitchFamily="34" charset="0"/>
                        </a:rPr>
                        <a:t>Focus on organ failure/dysfunction</a:t>
                      </a:r>
                    </a:p>
                    <a:p>
                      <a:pPr marL="285750" indent="-285750">
                        <a:buFont typeface="Arial" panose="020B0604020202020204" pitchFamily="34" charset="0"/>
                        <a:buChar char="•"/>
                      </a:pPr>
                      <a:r>
                        <a:rPr lang="en-US" sz="1400" baseline="0" dirty="0">
                          <a:latin typeface="Arial Black" panose="020B0A04020102020204" pitchFamily="34" charset="0"/>
                        </a:rPr>
                        <a:t>Sepsis: organ failure focus including vasopressor dependent hypotension</a:t>
                      </a:r>
                    </a:p>
                    <a:p>
                      <a:pPr marL="285750" indent="-285750">
                        <a:buFont typeface="Arial" panose="020B0604020202020204" pitchFamily="34" charset="0"/>
                        <a:buChar char="•"/>
                      </a:pPr>
                      <a:r>
                        <a:rPr lang="en-US" sz="1400" baseline="0" dirty="0">
                          <a:latin typeface="Arial Black" panose="020B0A04020102020204" pitchFamily="34" charset="0"/>
                        </a:rPr>
                        <a:t>Septic shock: Vasopressor dependent hypotension AND elevated lactate ≥ 2</a:t>
                      </a:r>
                      <a:endParaRPr lang="en-US" sz="1400" dirty="0">
                        <a:latin typeface="Arial Black" panose="020B0A04020102020204" pitchFamily="34" charset="0"/>
                      </a:endParaRPr>
                    </a:p>
                  </a:txBody>
                  <a:tcPr/>
                </a:tc>
                <a:extLst>
                  <a:ext uri="{0D108BD9-81ED-4DB2-BD59-A6C34878D82A}">
                    <a16:rowId xmlns="" xmlns:a16="http://schemas.microsoft.com/office/drawing/2014/main" val="10005"/>
                  </a:ext>
                </a:extLst>
              </a:tr>
              <a:tr h="1222100">
                <a:tc>
                  <a:txBody>
                    <a:bodyPr/>
                    <a:lstStyle/>
                    <a:p>
                      <a:r>
                        <a:rPr lang="en-US" sz="1600" dirty="0">
                          <a:latin typeface="Arial Black" panose="020B0A04020102020204" pitchFamily="34" charset="0"/>
                        </a:rPr>
                        <a:t>2016</a:t>
                      </a:r>
                    </a:p>
                  </a:txBody>
                  <a:tcPr/>
                </a:tc>
                <a:tc>
                  <a:txBody>
                    <a:bodyPr/>
                    <a:lstStyle/>
                    <a:p>
                      <a:r>
                        <a:rPr lang="en-US" sz="1600" b="1" dirty="0">
                          <a:latin typeface="Arial Black" panose="020B0A04020102020204" pitchFamily="34" charset="0"/>
                        </a:rPr>
                        <a:t>Surviving Sepsis Campaign</a:t>
                      </a:r>
                      <a:r>
                        <a:rPr lang="en-US" sz="1600" b="1" baseline="0" dirty="0">
                          <a:latin typeface="Arial Black" panose="020B0A04020102020204" pitchFamily="34" charset="0"/>
                        </a:rPr>
                        <a:t> </a:t>
                      </a:r>
                      <a:endParaRPr lang="en-US" sz="1600" b="1" dirty="0">
                        <a:latin typeface="Arial Black" panose="020B0A04020102020204" pitchFamily="34" charset="0"/>
                      </a:endParaRPr>
                    </a:p>
                  </a:txBody>
                  <a:tcPr/>
                </a:tc>
                <a:tc>
                  <a:txBody>
                    <a:bodyPr/>
                    <a:lstStyle/>
                    <a:p>
                      <a:pPr marL="285750" indent="-285750">
                        <a:buFont typeface="Arial" panose="020B0604020202020204" pitchFamily="34" charset="0"/>
                        <a:buChar char="•"/>
                      </a:pPr>
                      <a:r>
                        <a:rPr lang="en-US" sz="1400" dirty="0">
                          <a:latin typeface="Arial Black" panose="020B0A04020102020204" pitchFamily="34" charset="0"/>
                        </a:rPr>
                        <a:t>Severe</a:t>
                      </a:r>
                      <a:r>
                        <a:rPr lang="en-US" sz="1400" baseline="0" dirty="0">
                          <a:latin typeface="Arial Black" panose="020B0A04020102020204" pitchFamily="34" charset="0"/>
                        </a:rPr>
                        <a:t> sepsis abandoned</a:t>
                      </a:r>
                    </a:p>
                    <a:p>
                      <a:pPr marL="285750" indent="-285750">
                        <a:buFont typeface="Arial" panose="020B0604020202020204" pitchFamily="34" charset="0"/>
                        <a:buChar char="•"/>
                      </a:pPr>
                      <a:r>
                        <a:rPr lang="en-US" sz="1400" baseline="0" dirty="0">
                          <a:latin typeface="Arial Black" panose="020B0A04020102020204" pitchFamily="34" charset="0"/>
                        </a:rPr>
                        <a:t>Sepsis: previous severe sepsis (lactate qualifies, no vasopressor dependent hypotension)</a:t>
                      </a:r>
                    </a:p>
                    <a:p>
                      <a:pPr marL="285750" indent="-285750">
                        <a:buFont typeface="Arial" panose="020B0604020202020204" pitchFamily="34" charset="0"/>
                        <a:buChar char="•"/>
                      </a:pPr>
                      <a:r>
                        <a:rPr lang="en-US" sz="1400" baseline="0" dirty="0">
                          <a:latin typeface="Arial Black" panose="020B0A04020102020204" pitchFamily="34" charset="0"/>
                        </a:rPr>
                        <a:t>Septic shock: previous septic shock (includes all vasopressor dependent hypotension</a:t>
                      </a:r>
                      <a:r>
                        <a:rPr lang="en-US" sz="1400" u="none" baseline="0" dirty="0">
                          <a:latin typeface="Arial Black" panose="020B0A04020102020204" pitchFamily="34" charset="0"/>
                        </a:rPr>
                        <a:t> </a:t>
                      </a:r>
                      <a:r>
                        <a:rPr lang="en-US" sz="1400" u="sng" baseline="0" dirty="0">
                          <a:latin typeface="Arial Black" panose="020B0A04020102020204" pitchFamily="34" charset="0"/>
                        </a:rPr>
                        <a:t>+ </a:t>
                      </a:r>
                      <a:r>
                        <a:rPr lang="en-US" sz="1400" u="none" baseline="0" dirty="0">
                          <a:latin typeface="Arial Black" panose="020B0A04020102020204" pitchFamily="34" charset="0"/>
                        </a:rPr>
                        <a:t>lactate)</a:t>
                      </a:r>
                      <a:endParaRPr lang="en-US" sz="1400" u="sng" baseline="0" dirty="0">
                        <a:latin typeface="Arial Black" panose="020B0A04020102020204" pitchFamily="34" charset="0"/>
                      </a:endParaRPr>
                    </a:p>
                  </a:txBody>
                  <a:tcPr/>
                </a:tc>
                <a:extLst>
                  <a:ext uri="{0D108BD9-81ED-4DB2-BD59-A6C34878D82A}">
                    <a16:rowId xmlns="" xmlns:a16="http://schemas.microsoft.com/office/drawing/2014/main" val="10006"/>
                  </a:ext>
                </a:extLst>
              </a:tr>
            </a:tbl>
          </a:graphicData>
        </a:graphic>
      </p:graphicFrame>
      <p:sp>
        <p:nvSpPr>
          <p:cNvPr id="5" name="TextBox 4"/>
          <p:cNvSpPr txBox="1"/>
          <p:nvPr/>
        </p:nvSpPr>
        <p:spPr>
          <a:xfrm>
            <a:off x="293914" y="40999"/>
            <a:ext cx="5878286" cy="461665"/>
          </a:xfrm>
          <a:prstGeom prst="rect">
            <a:avLst/>
          </a:prstGeom>
          <a:noFill/>
        </p:spPr>
        <p:txBody>
          <a:bodyPr wrap="square" rtlCol="0">
            <a:spAutoFit/>
          </a:bodyPr>
          <a:lstStyle/>
          <a:p>
            <a:r>
              <a:rPr lang="en-US" sz="2400" b="1" dirty="0">
                <a:latin typeface="Arial Black" panose="020B0A04020102020204" pitchFamily="34" charset="0"/>
              </a:rPr>
              <a:t>Sepsis: an evolving definition</a:t>
            </a:r>
          </a:p>
        </p:txBody>
      </p:sp>
      <p:sp>
        <p:nvSpPr>
          <p:cNvPr id="6" name="Slide Number Placeholder 5"/>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4100155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7289" y="636165"/>
            <a:ext cx="9707180" cy="5137095"/>
          </a:xfrm>
        </p:spPr>
        <p:txBody>
          <a:bodyPr>
            <a:normAutofit/>
          </a:bodyPr>
          <a:lstStyle/>
          <a:p>
            <a:pPr marL="0" indent="0">
              <a:buNone/>
            </a:pPr>
            <a:r>
              <a:rPr lang="en-US" sz="4700" dirty="0">
                <a:latin typeface="Arial Black" panose="020B0A04020102020204" pitchFamily="34" charset="0"/>
              </a:rPr>
              <a:t>Sepsis 3 …</a:t>
            </a:r>
          </a:p>
          <a:p>
            <a:r>
              <a:rPr lang="en-US" sz="2500" dirty="0">
                <a:latin typeface="Arial Black" panose="020B0A04020102020204" pitchFamily="34" charset="0"/>
              </a:rPr>
              <a:t>P</a:t>
            </a:r>
            <a:r>
              <a:rPr lang="en-US" sz="2500" dirty="0" smtClean="0">
                <a:latin typeface="Arial Black" panose="020B0A04020102020204" pitchFamily="34" charset="0"/>
              </a:rPr>
              <a:t>urpose</a:t>
            </a:r>
            <a:r>
              <a:rPr lang="en-US" sz="2500" dirty="0">
                <a:latin typeface="Arial Black" panose="020B0A04020102020204" pitchFamily="34" charset="0"/>
              </a:rPr>
              <a:t>, to differentiate between sepsis and uncomplicated infection &amp; improve consistency and specificity of language used </a:t>
            </a:r>
          </a:p>
          <a:p>
            <a:pPr lvl="1"/>
            <a:r>
              <a:rPr lang="en-US" dirty="0">
                <a:latin typeface="Arial Black" panose="020B0A04020102020204" pitchFamily="34" charset="0"/>
              </a:rPr>
              <a:t>Sepsis is a “life threatening” organ dysfunction caused by a </a:t>
            </a:r>
            <a:r>
              <a:rPr lang="en-US" dirty="0" err="1">
                <a:latin typeface="Arial Black" panose="020B0A04020102020204" pitchFamily="34" charset="0"/>
              </a:rPr>
              <a:t>dysregulated</a:t>
            </a:r>
            <a:r>
              <a:rPr lang="en-US" dirty="0">
                <a:latin typeface="Arial Black" panose="020B0A04020102020204" pitchFamily="34" charset="0"/>
              </a:rPr>
              <a:t> host response to infection,” can be identified by a change of 2 or more points in a patient's Sequential Organ Failure Assessment (SOFA) score </a:t>
            </a:r>
          </a:p>
          <a:p>
            <a:pPr lvl="1"/>
            <a:r>
              <a:rPr lang="en-US" dirty="0">
                <a:latin typeface="Arial Black" panose="020B0A04020102020204" pitchFamily="34" charset="0"/>
              </a:rPr>
              <a:t>CMS will NOT use or transition to the newer Sep3 definitions at this time due to “significant” lack of evidence</a:t>
            </a:r>
          </a:p>
          <a:p>
            <a:pPr lvl="1"/>
            <a:endParaRPr lang="en-US" sz="1500" b="1" dirty="0">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649631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14" name="Title 3">
            <a:extLst>
              <a:ext uri="{FF2B5EF4-FFF2-40B4-BE49-F238E27FC236}">
                <a16:creationId xmlns="" xmlns:a16="http://schemas.microsoft.com/office/drawing/2014/main" id="{2B9F2986-0651-4153-96A2-5EED0978604A}"/>
              </a:ext>
            </a:extLst>
          </p:cNvPr>
          <p:cNvSpPr>
            <a:spLocks noGrp="1"/>
          </p:cNvSpPr>
          <p:nvPr>
            <p:ph type="title"/>
          </p:nvPr>
        </p:nvSpPr>
        <p:spPr>
          <a:xfrm>
            <a:off x="1812464" y="190498"/>
            <a:ext cx="9742318" cy="1284619"/>
          </a:xfrm>
        </p:spPr>
        <p:txBody>
          <a:bodyPr>
            <a:normAutofit fontScale="90000"/>
          </a:bodyPr>
          <a:lstStyle/>
          <a:p>
            <a:pPr>
              <a:lnSpc>
                <a:spcPct val="90000"/>
              </a:lnSpc>
            </a:pPr>
            <a:r>
              <a:rPr lang="en-US" sz="2800" b="1" dirty="0">
                <a:latin typeface="Arial Black" panose="020B0A04020102020204" pitchFamily="34" charset="0"/>
              </a:rPr>
              <a:t>SEPSIS -3 </a:t>
            </a:r>
            <a:br>
              <a:rPr lang="en-US" sz="2800" b="1" dirty="0">
                <a:latin typeface="Arial Black" panose="020B0A04020102020204" pitchFamily="34" charset="0"/>
              </a:rPr>
            </a:br>
            <a:r>
              <a:rPr lang="en-US" sz="2800" b="1" dirty="0">
                <a:latin typeface="Arial Black" panose="020B0A04020102020204" pitchFamily="34" charset="0"/>
              </a:rPr>
              <a:t>3</a:t>
            </a:r>
            <a:r>
              <a:rPr lang="en-US" sz="2800" b="1" baseline="30000" dirty="0">
                <a:latin typeface="Arial Black" panose="020B0A04020102020204" pitchFamily="34" charset="0"/>
              </a:rPr>
              <a:t>RD</a:t>
            </a:r>
            <a:r>
              <a:rPr lang="en-US" sz="2800" b="1" dirty="0">
                <a:latin typeface="Arial Black" panose="020B0A04020102020204" pitchFamily="34" charset="0"/>
              </a:rPr>
              <a:t> INTERNATIONAL CONSCENSUS DEFINITIONS FOR SEPSIS AND SEPTIC SHOCK </a:t>
            </a:r>
            <a:r>
              <a:rPr lang="en-US" sz="2800" b="1" baseline="30000" dirty="0">
                <a:latin typeface="Arial Black" panose="020B0A04020102020204" pitchFamily="34" charset="0"/>
              </a:rPr>
              <a:t>9 </a:t>
            </a:r>
            <a:r>
              <a:rPr lang="en-US" sz="2800" b="1" dirty="0">
                <a:latin typeface="Arial Black" panose="020B0A04020102020204" pitchFamily="34" charset="0"/>
              </a:rPr>
              <a:t> Summary</a:t>
            </a:r>
            <a:r>
              <a:rPr lang="en-US" sz="2800" dirty="0">
                <a:latin typeface="Arial Black" panose="020B0A04020102020204" pitchFamily="34" charset="0"/>
              </a:rPr>
              <a:t/>
            </a:r>
            <a:br>
              <a:rPr lang="en-US" sz="2800" dirty="0">
                <a:latin typeface="Arial Black" panose="020B0A04020102020204" pitchFamily="34" charset="0"/>
              </a:rPr>
            </a:br>
            <a:r>
              <a:rPr lang="en-US" sz="2800" dirty="0">
                <a:latin typeface="Arial Black" panose="020B0A04020102020204" pitchFamily="34" charset="0"/>
              </a:rPr>
              <a:t> </a:t>
            </a:r>
          </a:p>
        </p:txBody>
      </p:sp>
      <p:graphicFrame>
        <p:nvGraphicFramePr>
          <p:cNvPr id="12" name="Table 12">
            <a:extLst>
              <a:ext uri="{FF2B5EF4-FFF2-40B4-BE49-F238E27FC236}">
                <a16:creationId xmlns="" xmlns:a16="http://schemas.microsoft.com/office/drawing/2014/main" id="{0C3C9FDB-AE26-45E3-89AF-284F1208E32A}"/>
              </a:ext>
            </a:extLst>
          </p:cNvPr>
          <p:cNvGraphicFramePr>
            <a:graphicFrameLocks noGrp="1"/>
          </p:cNvGraphicFramePr>
          <p:nvPr>
            <p:ph idx="1"/>
            <p:extLst>
              <p:ext uri="{D42A27DB-BD31-4B8C-83A1-F6EECF244321}">
                <p14:modId xmlns:p14="http://schemas.microsoft.com/office/powerpoint/2010/main" val="997093259"/>
              </p:ext>
            </p:extLst>
          </p:nvPr>
        </p:nvGraphicFramePr>
        <p:xfrm>
          <a:off x="1417196" y="1195405"/>
          <a:ext cx="10532854" cy="5423052"/>
        </p:xfrm>
        <a:graphic>
          <a:graphicData uri="http://schemas.openxmlformats.org/drawingml/2006/table">
            <a:tbl>
              <a:tblPr firstRow="1" bandRow="1">
                <a:tableStyleId>{8A107856-5554-42FB-B03E-39F5DBC370BA}</a:tableStyleId>
              </a:tblPr>
              <a:tblGrid>
                <a:gridCol w="1724876">
                  <a:extLst>
                    <a:ext uri="{9D8B030D-6E8A-4147-A177-3AD203B41FA5}">
                      <a16:colId xmlns="" xmlns:a16="http://schemas.microsoft.com/office/drawing/2014/main" val="2834415069"/>
                    </a:ext>
                  </a:extLst>
                </a:gridCol>
                <a:gridCol w="2217643">
                  <a:extLst>
                    <a:ext uri="{9D8B030D-6E8A-4147-A177-3AD203B41FA5}">
                      <a16:colId xmlns="" xmlns:a16="http://schemas.microsoft.com/office/drawing/2014/main" val="259672942"/>
                    </a:ext>
                  </a:extLst>
                </a:gridCol>
                <a:gridCol w="3273347">
                  <a:extLst>
                    <a:ext uri="{9D8B030D-6E8A-4147-A177-3AD203B41FA5}">
                      <a16:colId xmlns="" xmlns:a16="http://schemas.microsoft.com/office/drawing/2014/main" val="1401828140"/>
                    </a:ext>
                  </a:extLst>
                </a:gridCol>
                <a:gridCol w="3316988">
                  <a:extLst>
                    <a:ext uri="{9D8B030D-6E8A-4147-A177-3AD203B41FA5}">
                      <a16:colId xmlns="" xmlns:a16="http://schemas.microsoft.com/office/drawing/2014/main" val="100189506"/>
                    </a:ext>
                  </a:extLst>
                </a:gridCol>
              </a:tblGrid>
              <a:tr h="847016">
                <a:tc>
                  <a:txBody>
                    <a:bodyPr/>
                    <a:lstStyle/>
                    <a:p>
                      <a:pPr algn="ctr"/>
                      <a:endParaRPr lang="en-US" sz="1400" dirty="0">
                        <a:latin typeface="Arial Black" panose="020B0A04020102020204" pitchFamily="34" charset="0"/>
                      </a:endParaRPr>
                    </a:p>
                  </a:txBody>
                  <a:tcPr marL="47739" marR="47739" marT="23869" marB="2386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Black" panose="020B0A04020102020204" pitchFamily="34" charset="0"/>
                        </a:rPr>
                        <a:t>UNCOMPLICATED INFECTION</a:t>
                      </a:r>
                    </a:p>
                    <a:p>
                      <a:pPr algn="ctr"/>
                      <a:endParaRPr lang="en-US" sz="1400" dirty="0">
                        <a:latin typeface="Arial Black" panose="020B0A04020102020204" pitchFamily="34" charset="0"/>
                      </a:endParaRPr>
                    </a:p>
                  </a:txBody>
                  <a:tcPr marL="47739" marR="47739" marT="23869" marB="2386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Arial Black" panose="020B0A04020102020204" pitchFamily="34" charset="0"/>
                        </a:rPr>
                        <a:t>SEPSIS</a:t>
                      </a:r>
                      <a:r>
                        <a:rPr lang="en-US" sz="1400" dirty="0">
                          <a:latin typeface="Arial Black" panose="020B0A04020102020204" pitchFamily="34" charset="0"/>
                        </a:rPr>
                        <a:t> (Mortality &gt;10%)</a:t>
                      </a:r>
                    </a:p>
                    <a:p>
                      <a:pPr algn="ctr"/>
                      <a:endParaRPr lang="en-US" sz="1400" dirty="0">
                        <a:latin typeface="Arial Black" panose="020B0A04020102020204" pitchFamily="34" charset="0"/>
                      </a:endParaRPr>
                    </a:p>
                  </a:txBody>
                  <a:tcPr marL="47739" marR="47739" marT="23869" marB="2386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Black" panose="020B0A04020102020204" pitchFamily="34" charset="0"/>
                        </a:rPr>
                        <a:t>SEPTIC SHOCK </a:t>
                      </a:r>
                      <a:r>
                        <a:rPr lang="en-US" sz="1400">
                          <a:latin typeface="Arial Black" panose="020B0A04020102020204" pitchFamily="34" charset="0"/>
                        </a:rPr>
                        <a:t>(Mortality &gt;40%)</a:t>
                      </a:r>
                    </a:p>
                    <a:p>
                      <a:pPr algn="ctr"/>
                      <a:endParaRPr lang="en-US" sz="1400">
                        <a:latin typeface="Arial Black" panose="020B0A04020102020204" pitchFamily="34" charset="0"/>
                      </a:endParaRPr>
                    </a:p>
                  </a:txBody>
                  <a:tcPr marL="47739" marR="47739" marT="23869" marB="23869" anchor="ctr"/>
                </a:tc>
                <a:extLst>
                  <a:ext uri="{0D108BD9-81ED-4DB2-BD59-A6C34878D82A}">
                    <a16:rowId xmlns="" xmlns:a16="http://schemas.microsoft.com/office/drawing/2014/main" val="3441535527"/>
                  </a:ext>
                </a:extLst>
              </a:tr>
              <a:tr h="1091349">
                <a:tc>
                  <a:txBody>
                    <a:bodyPr/>
                    <a:lstStyle/>
                    <a:p>
                      <a:pPr algn="ctr"/>
                      <a:r>
                        <a:rPr lang="en-US" sz="1400" b="1" dirty="0">
                          <a:latin typeface="Arial Black" panose="020B0A04020102020204" pitchFamily="34" charset="0"/>
                        </a:rPr>
                        <a:t>DEFINITION</a:t>
                      </a:r>
                    </a:p>
                  </a:txBody>
                  <a:tcPr marL="47739" marR="47739" marT="23869" marB="23869" anchor="ctr"/>
                </a:tc>
                <a:tc>
                  <a:txBody>
                    <a:bodyPr/>
                    <a:lstStyle/>
                    <a:p>
                      <a:pPr algn="ctr"/>
                      <a:r>
                        <a:rPr lang="en-US" sz="1400" dirty="0">
                          <a:latin typeface="Arial Black" panose="020B0A04020102020204" pitchFamily="34" charset="0"/>
                        </a:rPr>
                        <a:t>No Sepsis or Septic shock </a:t>
                      </a:r>
                    </a:p>
                  </a:txBody>
                  <a:tcPr marL="47739" marR="47739" marT="23869" marB="2386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Arial Black" panose="020B0A04020102020204" pitchFamily="34" charset="0"/>
                        </a:rPr>
                        <a:t>Life threatening </a:t>
                      </a:r>
                      <a:r>
                        <a:rPr lang="en-US" sz="1400" b="1" u="sng" dirty="0">
                          <a:latin typeface="Arial Black" panose="020B0A04020102020204" pitchFamily="34" charset="0"/>
                        </a:rPr>
                        <a:t>ORGAN DYSFUNCTION</a:t>
                      </a:r>
                      <a:r>
                        <a:rPr lang="en-US" sz="1400" dirty="0">
                          <a:latin typeface="Arial Black" panose="020B0A04020102020204" pitchFamily="34" charset="0"/>
                        </a:rPr>
                        <a:t> caused by a  </a:t>
                      </a:r>
                      <a:r>
                        <a:rPr lang="en-US" sz="1400" b="1" u="sng" dirty="0">
                          <a:latin typeface="Arial Black" panose="020B0A04020102020204" pitchFamily="34" charset="0"/>
                        </a:rPr>
                        <a:t>DYSREGULATED HOST RESPONSE </a:t>
                      </a:r>
                      <a:r>
                        <a:rPr lang="en-US" sz="1400" dirty="0">
                          <a:latin typeface="Arial Black" panose="020B0A04020102020204" pitchFamily="34" charset="0"/>
                        </a:rPr>
                        <a:t>to </a:t>
                      </a:r>
                      <a:r>
                        <a:rPr lang="en-US" sz="1400" b="1" u="sng" dirty="0">
                          <a:latin typeface="Arial Black" panose="020B0A04020102020204" pitchFamily="34" charset="0"/>
                        </a:rPr>
                        <a:t>INFECTION</a:t>
                      </a:r>
                    </a:p>
                  </a:txBody>
                  <a:tcPr marL="47739" marR="47739" marT="23869" marB="23869" anchor="ctr"/>
                </a:tc>
                <a:tc>
                  <a:txBody>
                    <a:bodyPr/>
                    <a:lstStyle/>
                    <a:p>
                      <a:pPr algn="ctr"/>
                      <a:r>
                        <a:rPr lang="en-US" sz="1400">
                          <a:latin typeface="Arial Black" panose="020B0A04020102020204" pitchFamily="34" charset="0"/>
                        </a:rPr>
                        <a:t>Subset of Sepsis in which profound circulatory, cellular and metabolic abnormalities are associated with greater mortality</a:t>
                      </a:r>
                    </a:p>
                  </a:txBody>
                  <a:tcPr marL="47739" marR="47739" marT="23869" marB="23869" anchor="ctr"/>
                </a:tc>
                <a:extLst>
                  <a:ext uri="{0D108BD9-81ED-4DB2-BD59-A6C34878D82A}">
                    <a16:rowId xmlns="" xmlns:a16="http://schemas.microsoft.com/office/drawing/2014/main" val="682145080"/>
                  </a:ext>
                </a:extLst>
              </a:tr>
              <a:tr h="3374790">
                <a:tc>
                  <a:txBody>
                    <a:bodyPr/>
                    <a:lstStyle/>
                    <a:p>
                      <a:pPr algn="ctr"/>
                      <a:r>
                        <a:rPr lang="en-US" sz="1400" b="1" dirty="0">
                          <a:latin typeface="Arial Black" panose="020B0A04020102020204" pitchFamily="34" charset="0"/>
                        </a:rPr>
                        <a:t>CLINICAL DETERMINATION</a:t>
                      </a:r>
                    </a:p>
                  </a:txBody>
                  <a:tcPr marL="47739" marR="47739" marT="23869" marB="23869" anchor="ctr"/>
                </a:tc>
                <a:tc>
                  <a:txBody>
                    <a:bodyPr/>
                    <a:lstStyle/>
                    <a:p>
                      <a:pPr algn="ctr"/>
                      <a:endParaRPr lang="en-US" sz="1400" dirty="0">
                        <a:latin typeface="Arial Black" panose="020B0A04020102020204" pitchFamily="34" charset="0"/>
                      </a:endParaRPr>
                    </a:p>
                  </a:txBody>
                  <a:tcPr marL="47739" marR="47739" marT="23869" marB="23869" anchor="ctr"/>
                </a:tc>
                <a:tc>
                  <a:txBody>
                    <a:bodyPr/>
                    <a:lstStyle/>
                    <a:p>
                      <a:pPr marL="0" indent="0" algn="ctr">
                        <a:buNone/>
                      </a:pPr>
                      <a:r>
                        <a:rPr lang="en-US" sz="1400" u="none" dirty="0">
                          <a:latin typeface="Arial Black" panose="020B0A04020102020204" pitchFamily="34" charset="0"/>
                        </a:rPr>
                        <a:t>Infection + Organ dysfunction </a:t>
                      </a:r>
                    </a:p>
                    <a:p>
                      <a:pPr marL="0" indent="0" algn="ctr">
                        <a:buNone/>
                      </a:pPr>
                      <a:r>
                        <a:rPr lang="en-US" sz="1400" u="none" dirty="0">
                          <a:latin typeface="Arial Black" panose="020B0A04020102020204" pitchFamily="34" charset="0"/>
                        </a:rPr>
                        <a:t>(SOFA* score that  increased by ≥ 2 points)</a:t>
                      </a:r>
                    </a:p>
                    <a:p>
                      <a:pPr marL="0" indent="0" algn="ctr">
                        <a:buNone/>
                      </a:pPr>
                      <a:endParaRPr lang="en-US" sz="1400" u="none" dirty="0">
                        <a:latin typeface="Arial Black" panose="020B0A04020102020204" pitchFamily="34" charset="0"/>
                      </a:endParaRPr>
                    </a:p>
                    <a:p>
                      <a:pPr marL="285750" indent="-285750" algn="l">
                        <a:buFont typeface="Arial" panose="020B0604020202020204" pitchFamily="34" charset="0"/>
                        <a:buChar char="•"/>
                      </a:pPr>
                      <a:r>
                        <a:rPr lang="en-US" sz="1400" u="none" dirty="0">
                          <a:latin typeface="Arial Black" panose="020B0A04020102020204" pitchFamily="34" charset="0"/>
                        </a:rPr>
                        <a:t>SOFA Score</a:t>
                      </a:r>
                    </a:p>
                    <a:p>
                      <a:pPr marL="457200" indent="-457200" algn="ctr">
                        <a:buAutoNum type="arabicPeriod"/>
                      </a:pPr>
                      <a:endParaRPr lang="en-US" sz="1400" u="none" dirty="0">
                        <a:latin typeface="Arial Black" panose="020B0A04020102020204" pitchFamily="34" charset="0"/>
                      </a:endParaRPr>
                    </a:p>
                    <a:p>
                      <a:pPr marL="0" indent="0" algn="ctr">
                        <a:buNone/>
                      </a:pPr>
                      <a:r>
                        <a:rPr lang="en-US" sz="1400" u="none" dirty="0">
                          <a:latin typeface="Arial Black" panose="020B0A04020102020204" pitchFamily="34" charset="0"/>
                        </a:rPr>
                        <a:t>OR</a:t>
                      </a:r>
                    </a:p>
                    <a:p>
                      <a:pPr marL="457200" indent="-457200" algn="ctr">
                        <a:buAutoNum type="arabicPeriod"/>
                      </a:pPr>
                      <a:endParaRPr lang="en-US" sz="1400" u="none" dirty="0">
                        <a:latin typeface="Arial Black" panose="020B0A04020102020204" pitchFamily="34" charset="0"/>
                      </a:endParaRPr>
                    </a:p>
                    <a:p>
                      <a:pPr marL="285750" indent="-285750" algn="l">
                        <a:buFont typeface="Arial" panose="020B0604020202020204" pitchFamily="34" charset="0"/>
                        <a:buChar char="•"/>
                      </a:pPr>
                      <a:r>
                        <a:rPr lang="en-US" sz="1400" u="none" dirty="0">
                          <a:latin typeface="Arial Black" panose="020B0A04020102020204" pitchFamily="34" charset="0"/>
                        </a:rPr>
                        <a:t> </a:t>
                      </a:r>
                      <a:r>
                        <a:rPr lang="en-US" sz="1400" u="none" dirty="0" err="1">
                          <a:latin typeface="Arial Black" panose="020B0A04020102020204" pitchFamily="34" charset="0"/>
                        </a:rPr>
                        <a:t>qSOFA</a:t>
                      </a:r>
                      <a:r>
                        <a:rPr lang="en-US" sz="1400" u="none" dirty="0">
                          <a:latin typeface="Arial Black" panose="020B0A04020102020204" pitchFamily="34" charset="0"/>
                        </a:rPr>
                        <a:t> score </a:t>
                      </a:r>
                    </a:p>
                    <a:p>
                      <a:pPr marL="0" indent="0" algn="ctr">
                        <a:buFont typeface="Arial" panose="020B0604020202020204" pitchFamily="34" charset="0"/>
                        <a:buNone/>
                      </a:pPr>
                      <a:r>
                        <a:rPr lang="en-US" sz="1400" dirty="0">
                          <a:latin typeface="Arial Black" panose="020B0A04020102020204" pitchFamily="34" charset="0"/>
                        </a:rPr>
                        <a:t>Encephalopathy</a:t>
                      </a:r>
                    </a:p>
                    <a:p>
                      <a:pPr marL="742950" lvl="1" indent="-285750" algn="ctr">
                        <a:buFont typeface="Arial" panose="020B0604020202020204" pitchFamily="34" charset="0"/>
                        <a:buChar char="•"/>
                      </a:pPr>
                      <a:endParaRPr lang="en-US" sz="1400" dirty="0">
                        <a:latin typeface="Arial Black" panose="020B0A04020102020204" pitchFamily="34" charset="0"/>
                      </a:endParaRPr>
                    </a:p>
                    <a:p>
                      <a:pPr marL="457200" lvl="1" indent="0" algn="ctr">
                        <a:buFont typeface="Arial" panose="020B0604020202020204" pitchFamily="34" charset="0"/>
                        <a:buNone/>
                      </a:pPr>
                      <a:r>
                        <a:rPr lang="en-US" sz="1400" dirty="0">
                          <a:latin typeface="Arial Black" panose="020B0A04020102020204" pitchFamily="34" charset="0"/>
                        </a:rPr>
                        <a:t>Blood pressure (systolic) &lt; 100</a:t>
                      </a:r>
                    </a:p>
                    <a:p>
                      <a:pPr marL="457200" lvl="1" indent="0" algn="ctr">
                        <a:buFont typeface="Arial" panose="020B0604020202020204" pitchFamily="34" charset="0"/>
                        <a:buNone/>
                      </a:pPr>
                      <a:endParaRPr lang="en-US" sz="1400" dirty="0">
                        <a:latin typeface="Arial Black" panose="020B0A04020102020204" pitchFamily="34" charset="0"/>
                      </a:endParaRPr>
                    </a:p>
                    <a:p>
                      <a:pPr marL="457200" lvl="1" indent="0" algn="ctr">
                        <a:buFont typeface="Arial" panose="020B0604020202020204" pitchFamily="34" charset="0"/>
                        <a:buNone/>
                      </a:pPr>
                      <a:r>
                        <a:rPr lang="en-US" sz="1400" dirty="0">
                          <a:latin typeface="Arial Black" panose="020B0A04020102020204" pitchFamily="34" charset="0"/>
                        </a:rPr>
                        <a:t> Respiratory rate ≥ 22</a:t>
                      </a:r>
                    </a:p>
                    <a:p>
                      <a:pPr algn="ctr"/>
                      <a:endParaRPr lang="en-US" sz="1400" dirty="0">
                        <a:latin typeface="Arial Black" panose="020B0A04020102020204" pitchFamily="34" charset="0"/>
                      </a:endParaRPr>
                    </a:p>
                  </a:txBody>
                  <a:tcPr marL="47739" marR="47739" marT="23869" marB="23869" anchor="ctr"/>
                </a:tc>
                <a:tc>
                  <a:txBody>
                    <a:bodyPr/>
                    <a:lstStyle/>
                    <a:p>
                      <a:pPr marL="0" indent="0" algn="ctr">
                        <a:buNone/>
                      </a:pPr>
                      <a:r>
                        <a:rPr lang="en-US" sz="1400" dirty="0">
                          <a:latin typeface="Arial Black" panose="020B0A04020102020204" pitchFamily="34" charset="0"/>
                        </a:rPr>
                        <a:t>Patient with Sepsis +</a:t>
                      </a:r>
                    </a:p>
                    <a:p>
                      <a:pPr marL="0" indent="0" algn="ctr">
                        <a:buNone/>
                      </a:pPr>
                      <a:endParaRPr lang="en-US" sz="1400" dirty="0">
                        <a:latin typeface="Arial Black" panose="020B0A04020102020204" pitchFamily="34" charset="0"/>
                      </a:endParaRPr>
                    </a:p>
                    <a:p>
                      <a:pPr marL="0" lvl="0" indent="0" algn="ctr">
                        <a:buFont typeface="Arial" panose="020B0604020202020204" pitchFamily="34" charset="0"/>
                        <a:buNone/>
                      </a:pPr>
                      <a:r>
                        <a:rPr lang="en-US" sz="1400" dirty="0">
                          <a:latin typeface="Arial Black" panose="020B0A04020102020204" pitchFamily="34" charset="0"/>
                        </a:rPr>
                        <a:t>Vasopressors needed to maintain MAP &gt;65 after 30ml/kg fluid bolus</a:t>
                      </a:r>
                    </a:p>
                    <a:p>
                      <a:pPr marL="0" lvl="0" indent="0" algn="ctr">
                        <a:buFont typeface="Arial" panose="020B0604020202020204" pitchFamily="34" charset="0"/>
                        <a:buNone/>
                      </a:pPr>
                      <a:endParaRPr lang="en-US" sz="1400" dirty="0">
                        <a:latin typeface="Arial Black" panose="020B0A04020102020204" pitchFamily="34" charset="0"/>
                      </a:endParaRPr>
                    </a:p>
                    <a:p>
                      <a:pPr marL="0" lvl="0" indent="0" algn="ctr">
                        <a:buFont typeface="Arial" panose="020B0604020202020204" pitchFamily="34" charset="0"/>
                        <a:buNone/>
                      </a:pPr>
                      <a:r>
                        <a:rPr lang="en-US" sz="1400" b="1" dirty="0">
                          <a:latin typeface="Arial Black" panose="020B0A04020102020204" pitchFamily="34" charset="0"/>
                        </a:rPr>
                        <a:t>AND</a:t>
                      </a:r>
                    </a:p>
                    <a:p>
                      <a:pPr marL="285750" lvl="0" indent="-285750" algn="ctr">
                        <a:buFont typeface="Arial" panose="020B0604020202020204" pitchFamily="34" charset="0"/>
                        <a:buChar char="•"/>
                      </a:pPr>
                      <a:endParaRPr lang="en-US" sz="1400" dirty="0">
                        <a:latin typeface="Arial Black" panose="020B0A04020102020204" pitchFamily="34" charset="0"/>
                      </a:endParaRPr>
                    </a:p>
                    <a:p>
                      <a:pPr marL="0" lvl="0" indent="0" algn="ctr">
                        <a:buFont typeface="Arial" panose="020B0604020202020204" pitchFamily="34" charset="0"/>
                        <a:buNone/>
                      </a:pPr>
                      <a:r>
                        <a:rPr lang="en-US" sz="1400" dirty="0">
                          <a:latin typeface="Arial Black" panose="020B0A04020102020204" pitchFamily="34" charset="0"/>
                        </a:rPr>
                        <a:t>Lactic acid level ≥ 2</a:t>
                      </a:r>
                    </a:p>
                    <a:p>
                      <a:pPr marL="285750" lvl="0" indent="-285750" algn="ctr">
                        <a:buFont typeface="Arial" panose="020B0604020202020204" pitchFamily="34" charset="0"/>
                        <a:buChar char="•"/>
                      </a:pPr>
                      <a:endParaRPr lang="en-US" sz="1400" dirty="0">
                        <a:latin typeface="Arial Black" panose="020B0A04020102020204" pitchFamily="34" charset="0"/>
                      </a:endParaRPr>
                    </a:p>
                    <a:p>
                      <a:pPr marL="0" lvl="0" indent="0" algn="ctr">
                        <a:buFont typeface="Arial" panose="020B0604020202020204" pitchFamily="34" charset="0"/>
                        <a:buNone/>
                      </a:pPr>
                      <a:r>
                        <a:rPr lang="en-US" sz="1400" dirty="0">
                          <a:latin typeface="Arial Black" panose="020B0A04020102020204" pitchFamily="34" charset="0"/>
                        </a:rPr>
                        <a:t>No hypovolemia</a:t>
                      </a:r>
                    </a:p>
                    <a:p>
                      <a:pPr marL="0" lvl="0" indent="0" algn="ctr">
                        <a:buFont typeface="Arial" panose="020B0604020202020204" pitchFamily="34" charset="0"/>
                        <a:buNone/>
                      </a:pPr>
                      <a:endParaRPr lang="en-US" sz="1400" dirty="0">
                        <a:latin typeface="Arial Black" panose="020B0A04020102020204" pitchFamily="34" charset="0"/>
                      </a:endParaRPr>
                    </a:p>
                    <a:p>
                      <a:pPr algn="ctr"/>
                      <a:endParaRPr lang="en-US" sz="1400" dirty="0">
                        <a:latin typeface="Arial Black" panose="020B0A04020102020204" pitchFamily="34" charset="0"/>
                      </a:endParaRPr>
                    </a:p>
                  </a:txBody>
                  <a:tcPr marL="47739" marR="47739" marT="23869" marB="23869" anchor="ctr"/>
                </a:tc>
                <a:extLst>
                  <a:ext uri="{0D108BD9-81ED-4DB2-BD59-A6C34878D82A}">
                    <a16:rowId xmlns="" xmlns:a16="http://schemas.microsoft.com/office/drawing/2014/main" val="1492492979"/>
                  </a:ext>
                </a:extLst>
              </a:tr>
            </a:tbl>
          </a:graphicData>
        </a:graphic>
      </p:graphicFrame>
      <p:sp>
        <p:nvSpPr>
          <p:cNvPr id="3" name="TextBox 2">
            <a:extLst>
              <a:ext uri="{FF2B5EF4-FFF2-40B4-BE49-F238E27FC236}">
                <a16:creationId xmlns="" xmlns:a16="http://schemas.microsoft.com/office/drawing/2014/main" id="{827680BE-60C5-44D5-99BB-76FDA673922D}"/>
              </a:ext>
            </a:extLst>
          </p:cNvPr>
          <p:cNvSpPr txBox="1"/>
          <p:nvPr/>
        </p:nvSpPr>
        <p:spPr>
          <a:xfrm>
            <a:off x="5581292" y="6338744"/>
            <a:ext cx="3053751" cy="261610"/>
          </a:xfrm>
          <a:prstGeom prst="rect">
            <a:avLst/>
          </a:prstGeom>
          <a:noFill/>
        </p:spPr>
        <p:txBody>
          <a:bodyPr wrap="square" rtlCol="0">
            <a:spAutoFit/>
          </a:bodyPr>
          <a:lstStyle/>
          <a:p>
            <a:r>
              <a:rPr lang="en-US" sz="1100" dirty="0">
                <a:latin typeface="Avenir Next LT Pro Light" panose="020B0304020202020204" pitchFamily="34" charset="0"/>
              </a:rPr>
              <a:t>*</a:t>
            </a:r>
            <a:r>
              <a:rPr lang="en-US" sz="1100" u="sng" dirty="0">
                <a:latin typeface="Avenir Next LT Pro Light" panose="020B0304020202020204" pitchFamily="34" charset="0"/>
              </a:rPr>
              <a:t>S</a:t>
            </a:r>
            <a:r>
              <a:rPr lang="en-US" sz="1100" dirty="0">
                <a:latin typeface="Avenir Next LT Pro Light" panose="020B0304020202020204" pitchFamily="34" charset="0"/>
              </a:rPr>
              <a:t>epsis related </a:t>
            </a:r>
            <a:r>
              <a:rPr lang="en-US" sz="1100" u="sng" dirty="0">
                <a:latin typeface="Avenir Next LT Pro Light" panose="020B0304020202020204" pitchFamily="34" charset="0"/>
              </a:rPr>
              <a:t>O</a:t>
            </a:r>
            <a:r>
              <a:rPr lang="en-US" sz="1100" dirty="0">
                <a:latin typeface="Avenir Next LT Pro Light" panose="020B0304020202020204" pitchFamily="34" charset="0"/>
              </a:rPr>
              <a:t>rgan </a:t>
            </a:r>
            <a:r>
              <a:rPr lang="en-US" sz="1100" u="sng" dirty="0">
                <a:latin typeface="Avenir Next LT Pro Light" panose="020B0304020202020204" pitchFamily="34" charset="0"/>
              </a:rPr>
              <a:t>F</a:t>
            </a:r>
            <a:r>
              <a:rPr lang="en-US" sz="1100" dirty="0">
                <a:latin typeface="Avenir Next LT Pro Light" panose="020B0304020202020204" pitchFamily="34" charset="0"/>
              </a:rPr>
              <a:t>ailure </a:t>
            </a:r>
            <a:r>
              <a:rPr lang="en-US" sz="1100" u="sng" dirty="0">
                <a:latin typeface="Avenir Next LT Pro Light" panose="020B0304020202020204" pitchFamily="34" charset="0"/>
              </a:rPr>
              <a:t>A</a:t>
            </a:r>
            <a:r>
              <a:rPr lang="en-US" sz="1100" dirty="0">
                <a:latin typeface="Avenir Next LT Pro Light" panose="020B0304020202020204" pitchFamily="34" charset="0"/>
              </a:rPr>
              <a:t>ssessment</a:t>
            </a:r>
          </a:p>
        </p:txBody>
      </p:sp>
    </p:spTree>
    <p:extLst>
      <p:ext uri="{BB962C8B-B14F-4D97-AF65-F5344CB8AC3E}">
        <p14:creationId xmlns:p14="http://schemas.microsoft.com/office/powerpoint/2010/main" val="3407505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2127</Words>
  <Application>Microsoft Office PowerPoint</Application>
  <PresentationFormat>Widescreen</PresentationFormat>
  <Paragraphs>379</Paragraphs>
  <Slides>35</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Arial Unicode MS</vt:lpstr>
      <vt:lpstr>Arial</vt:lpstr>
      <vt:lpstr>Arial Black</vt:lpstr>
      <vt:lpstr>Avenir Next LT Pro Light</vt:lpstr>
      <vt:lpstr>Calibri</vt:lpstr>
      <vt:lpstr>Corbel</vt:lpstr>
      <vt:lpstr>Parallax</vt:lpstr>
      <vt:lpstr>Worksheet</vt:lpstr>
      <vt:lpstr>Does the CMS SEP1 Measure Positively Impact Patient Care? A Panel Discussion </vt:lpstr>
      <vt:lpstr>  There are several definitions for sepsis (CMS definition, SCCM definition, etc.) , which is the most clinically relevant and why? </vt:lpstr>
      <vt:lpstr>PowerPoint Presentation</vt:lpstr>
      <vt:lpstr>PowerPoint Presentation</vt:lpstr>
      <vt:lpstr>PowerPoint Presentation</vt:lpstr>
      <vt:lpstr>PowerPoint Presentation</vt:lpstr>
      <vt:lpstr>PowerPoint Presentation</vt:lpstr>
      <vt:lpstr>PowerPoint Presentation</vt:lpstr>
      <vt:lpstr>SEPSIS -3  3RD INTERNATIONAL CONSCENSUS DEFINITIONS FOR SEPSIS AND SEPTIC SHOCK 9  Summary  </vt:lpstr>
      <vt:lpstr>The SOFA SCORE 10</vt:lpstr>
      <vt:lpstr>PowerPoint Presentation</vt:lpstr>
      <vt:lpstr>Sepsis – 3 …..</vt:lpstr>
      <vt:lpstr>Sepsis definition summary </vt:lpstr>
      <vt:lpstr>PowerPoint Presentation</vt:lpstr>
      <vt:lpstr>PowerPoint Presentation</vt:lpstr>
      <vt:lpstr>SEP1 Abstraction…. </vt:lpstr>
      <vt:lpstr>PowerPoint Presentation</vt:lpstr>
      <vt:lpstr>PowerPoint Presentation</vt:lpstr>
      <vt:lpstr>PowerPoint Presentation</vt:lpstr>
      <vt:lpstr>PowerPoint Presentation</vt:lpstr>
      <vt:lpstr>   </vt:lpstr>
      <vt:lpstr>  Do you believe the data suggesting that early administration of antibiotics is the only reason for the improvement in sepsis mortality?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the CMS SEP1 Measure Positively Impact Patient Care? A Panel Discussion</dc:title>
  <dc:creator>E QRG</dc:creator>
  <cp:lastModifiedBy>Mimia Jenai White</cp:lastModifiedBy>
  <cp:revision>13</cp:revision>
  <dcterms:created xsi:type="dcterms:W3CDTF">2020-01-13T21:21:17Z</dcterms:created>
  <dcterms:modified xsi:type="dcterms:W3CDTF">2020-01-14T18:29:59Z</dcterms:modified>
</cp:coreProperties>
</file>