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81"/>
  </p:notesMasterIdLst>
  <p:sldIdLst>
    <p:sldId id="256" r:id="rId2"/>
    <p:sldId id="347" r:id="rId3"/>
    <p:sldId id="362" r:id="rId4"/>
    <p:sldId id="259" r:id="rId5"/>
    <p:sldId id="336" r:id="rId6"/>
    <p:sldId id="355" r:id="rId7"/>
    <p:sldId id="361" r:id="rId8"/>
    <p:sldId id="358" r:id="rId9"/>
    <p:sldId id="357" r:id="rId10"/>
    <p:sldId id="262" r:id="rId11"/>
    <p:sldId id="263" r:id="rId12"/>
    <p:sldId id="363" r:id="rId13"/>
    <p:sldId id="365" r:id="rId14"/>
    <p:sldId id="314" r:id="rId15"/>
    <p:sldId id="366" r:id="rId16"/>
    <p:sldId id="368" r:id="rId17"/>
    <p:sldId id="337" r:id="rId18"/>
    <p:sldId id="367" r:id="rId19"/>
    <p:sldId id="348" r:id="rId20"/>
    <p:sldId id="267" r:id="rId21"/>
    <p:sldId id="271" r:id="rId22"/>
    <p:sldId id="269" r:id="rId23"/>
    <p:sldId id="369" r:id="rId24"/>
    <p:sldId id="324" r:id="rId25"/>
    <p:sldId id="370" r:id="rId26"/>
    <p:sldId id="270" r:id="rId27"/>
    <p:sldId id="276" r:id="rId28"/>
    <p:sldId id="371" r:id="rId29"/>
    <p:sldId id="272" r:id="rId30"/>
    <p:sldId id="274" r:id="rId31"/>
    <p:sldId id="325" r:id="rId32"/>
    <p:sldId id="322" r:id="rId33"/>
    <p:sldId id="321" r:id="rId34"/>
    <p:sldId id="338" r:id="rId35"/>
    <p:sldId id="275" r:id="rId36"/>
    <p:sldId id="373" r:id="rId37"/>
    <p:sldId id="327" r:id="rId38"/>
    <p:sldId id="328" r:id="rId39"/>
    <p:sldId id="372" r:id="rId40"/>
    <p:sldId id="329" r:id="rId41"/>
    <p:sldId id="278" r:id="rId42"/>
    <p:sldId id="279" r:id="rId43"/>
    <p:sldId id="344" r:id="rId44"/>
    <p:sldId id="339" r:id="rId45"/>
    <p:sldId id="375" r:id="rId46"/>
    <p:sldId id="343" r:id="rId47"/>
    <p:sldId id="342" r:id="rId48"/>
    <p:sldId id="289" r:id="rId49"/>
    <p:sldId id="330" r:id="rId50"/>
    <p:sldId id="280" r:id="rId51"/>
    <p:sldId id="317" r:id="rId52"/>
    <p:sldId id="281" r:id="rId53"/>
    <p:sldId id="295" r:id="rId54"/>
    <p:sldId id="296" r:id="rId55"/>
    <p:sldId id="297" r:id="rId56"/>
    <p:sldId id="331" r:id="rId57"/>
    <p:sldId id="299" r:id="rId58"/>
    <p:sldId id="320" r:id="rId59"/>
    <p:sldId id="300" r:id="rId60"/>
    <p:sldId id="301" r:id="rId61"/>
    <p:sldId id="345" r:id="rId62"/>
    <p:sldId id="302" r:id="rId63"/>
    <p:sldId id="346" r:id="rId64"/>
    <p:sldId id="332" r:id="rId65"/>
    <p:sldId id="303" r:id="rId66"/>
    <p:sldId id="294" r:id="rId67"/>
    <p:sldId id="293" r:id="rId68"/>
    <p:sldId id="285" r:id="rId69"/>
    <p:sldId id="290" r:id="rId70"/>
    <p:sldId id="304" r:id="rId71"/>
    <p:sldId id="298" r:id="rId72"/>
    <p:sldId id="374" r:id="rId73"/>
    <p:sldId id="334" r:id="rId74"/>
    <p:sldId id="354" r:id="rId75"/>
    <p:sldId id="260" r:id="rId76"/>
    <p:sldId id="305" r:id="rId77"/>
    <p:sldId id="341" r:id="rId78"/>
    <p:sldId id="340" r:id="rId79"/>
    <p:sldId id="277" r:id="rId8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hir Vyakaranam" initials="SV" lastIdx="1" clrIdx="0">
    <p:extLst>
      <p:ext uri="{19B8F6BF-5375-455C-9EA6-DF929625EA0E}">
        <p15:presenceInfo xmlns:p15="http://schemas.microsoft.com/office/powerpoint/2012/main" userId="S-1-5-21-3457663541-3013766427-3770140322-3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2" autoAdjust="0"/>
    <p:restoredTop sz="75088" autoAdjust="0"/>
  </p:normalViewPr>
  <p:slideViewPr>
    <p:cSldViewPr snapToGrid="0">
      <p:cViewPr varScale="1">
        <p:scale>
          <a:sx n="82" d="100"/>
          <a:sy n="82"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DE3D448-2E08-4E84-92DF-66D777B49469}" type="datetimeFigureOut">
              <a:rPr lang="en-US" smtClean="0"/>
              <a:t>2/11/2020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5AA1755-84F3-4B11-87E8-28F9382CFA53}" type="slidenum">
              <a:rPr lang="en-US" smtClean="0"/>
              <a:t>‹#›</a:t>
            </a:fld>
            <a:endParaRPr lang="en-US"/>
          </a:p>
        </p:txBody>
      </p:sp>
    </p:spTree>
    <p:extLst>
      <p:ext uri="{BB962C8B-B14F-4D97-AF65-F5344CB8AC3E}">
        <p14:creationId xmlns:p14="http://schemas.microsoft.com/office/powerpoint/2010/main" val="350933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srds.org/2018/view/v2_09.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kidney.org/GF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ptodate.com/contents/definition-and-staging-of-chronic-kidney-disease-in-adults/abstract/1,4"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hs.gov/about/news/2019/07/10/hhs-launches-president-trump-advancing-american-kidney-health-initiativ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kdigo.org/home/2013/11/04/kdigo-announces-publication-of-guideline-on-lipid-managemen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edicareresources.org/medicare-benefits/medicare-part-a"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medicareresources.org/medicare-eligibility-and-enrollment/medicare-eligibility-for-als-and-esrd-patients/" TargetMode="External"/><Relationship Id="rId5" Type="http://schemas.openxmlformats.org/officeDocument/2006/relationships/hyperlink" Target="https://www.medicareresources.org/glossary/end-stage-renal-disease-esrd/" TargetMode="External"/><Relationship Id="rId4" Type="http://schemas.openxmlformats.org/officeDocument/2006/relationships/hyperlink" Target="https://www.medicareresources.org/medicare-benefits/medicare-part-b"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usrds.org/"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1</a:t>
            </a:fld>
            <a:endParaRPr lang="en-US"/>
          </a:p>
        </p:txBody>
      </p:sp>
    </p:spTree>
    <p:extLst>
      <p:ext uri="{BB962C8B-B14F-4D97-AF65-F5344CB8AC3E}">
        <p14:creationId xmlns:p14="http://schemas.microsoft.com/office/powerpoint/2010/main" val="2051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individuals who were classified by laboratory measurements as having CKD, the percentage who were aware of their kidney disease remained low from 2001-2016 (Figure 1.13). There is a suggestion of an improvement among individuals with Stage 4 CKD between 2009-2012 and 2013-2016. We do not present awareness data for those in Stage 5 CKD because of a very small sample size. When examined by eGFR &lt;60 vs. ACR &gt;30, awareness was markedly higher for individuals who had both conditions.</a:t>
            </a:r>
          </a:p>
          <a:p>
            <a:endParaRPr lang="en-US" dirty="0"/>
          </a:p>
          <a:p>
            <a:r>
              <a:rPr lang="en-US" dirty="0"/>
              <a:t>When examining awareness by conditions that are known risk factors for CKD (DM and HTN), awareness was still very low. Even among individuals with both conditions, awareness was steady around 15% (Figure 1.13.c). Figure 1.13.d displays awareness by age categories, and while older patients have slightly better awareness, those 60+ years only reached 10% in the most recent cohort (2013-2016).</a:t>
            </a:r>
          </a:p>
        </p:txBody>
      </p:sp>
      <p:sp>
        <p:nvSpPr>
          <p:cNvPr id="4" name="Slide Number Placeholder 3"/>
          <p:cNvSpPr>
            <a:spLocks noGrp="1"/>
          </p:cNvSpPr>
          <p:nvPr>
            <p:ph type="sldNum" sz="quarter" idx="5"/>
          </p:nvPr>
        </p:nvSpPr>
        <p:spPr/>
        <p:txBody>
          <a:bodyPr/>
          <a:lstStyle/>
          <a:p>
            <a:fld id="{E5AA1755-84F3-4B11-87E8-28F9382CFA53}" type="slidenum">
              <a:rPr lang="en-US" smtClean="0"/>
              <a:t>13</a:t>
            </a:fld>
            <a:endParaRPr lang="en-US"/>
          </a:p>
        </p:txBody>
      </p:sp>
    </p:spTree>
    <p:extLst>
      <p:ext uri="{BB962C8B-B14F-4D97-AF65-F5344CB8AC3E}">
        <p14:creationId xmlns:p14="http://schemas.microsoft.com/office/powerpoint/2010/main" val="141429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CKD often occurs in the context of multiple comorbidities and has been termed a “disease multiplier.” </a:t>
            </a:r>
          </a:p>
          <a:p>
            <a:r>
              <a:rPr lang="en-US" sz="1200" b="0" i="0" kern="1200" dirty="0">
                <a:solidFill>
                  <a:schemeClr val="tx1"/>
                </a:solidFill>
                <a:effectLst/>
                <a:latin typeface="+mn-lt"/>
                <a:ea typeface="+mn-ea"/>
                <a:cs typeface="+mn-cs"/>
              </a:rPr>
              <a:t>Almost half of individuals with CKD also have diabetes and CVD.</a:t>
            </a:r>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14</a:t>
            </a:fld>
            <a:endParaRPr lang="en-US"/>
          </a:p>
        </p:txBody>
      </p:sp>
    </p:spTree>
    <p:extLst>
      <p:ext uri="{BB962C8B-B14F-4D97-AF65-F5344CB8AC3E}">
        <p14:creationId xmlns:p14="http://schemas.microsoft.com/office/powerpoint/2010/main" val="113283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People with CKD are at high risk for CVD, and the presence of CKD often complicates CVD treatment and prognosis.</a:t>
            </a:r>
          </a:p>
          <a:p>
            <a:r>
              <a:rPr lang="en-US" sz="1200" b="0" i="0" kern="1200" dirty="0">
                <a:solidFill>
                  <a:schemeClr val="tx1"/>
                </a:solidFill>
                <a:effectLst/>
                <a:latin typeface="+mn-lt"/>
                <a:ea typeface="+mn-ea"/>
                <a:cs typeface="+mn-cs"/>
              </a:rPr>
              <a:t>The prevalence of CVD is 69.6 percent among persons ages 66 and older who have CKD, compared to 34.7 percent among those who do not have CKD.</a:t>
            </a:r>
          </a:p>
          <a:p>
            <a:r>
              <a:rPr lang="en-US" sz="1200" b="0" i="0" kern="1200" dirty="0">
                <a:solidFill>
                  <a:schemeClr val="tx1"/>
                </a:solidFill>
                <a:effectLst/>
                <a:latin typeface="+mn-lt"/>
                <a:ea typeface="+mn-ea"/>
                <a:cs typeface="+mn-cs"/>
              </a:rPr>
              <a:t>Atherosclerotic heart disease is the most frequent CVD linked to CKD; its prevalence is more than 40 percent among people ages 66 and older.</a:t>
            </a:r>
          </a:p>
          <a:p>
            <a:r>
              <a:rPr lang="en-US" sz="1200" b="0" i="0" kern="1200" dirty="0">
                <a:solidFill>
                  <a:schemeClr val="tx1"/>
                </a:solidFill>
                <a:effectLst/>
                <a:latin typeface="+mn-lt"/>
                <a:ea typeface="+mn-ea"/>
                <a:cs typeface="+mn-cs"/>
              </a:rPr>
              <a:t>The percentage of people who undergo cardiovascular procedures is higher among those with CKD than among those without CKD.</a:t>
            </a:r>
          </a:p>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15</a:t>
            </a:fld>
            <a:endParaRPr lang="en-US"/>
          </a:p>
        </p:txBody>
      </p:sp>
    </p:spTree>
    <p:extLst>
      <p:ext uri="{BB962C8B-B14F-4D97-AF65-F5344CB8AC3E}">
        <p14:creationId xmlns:p14="http://schemas.microsoft.com/office/powerpoint/2010/main" val="679336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be examined in several ways, including individual or societal costs, attributable or excess mortality, years of life lost (YLL), and disability-adjusted life years (DALYs). </a:t>
            </a:r>
          </a:p>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16</a:t>
            </a:fld>
            <a:endParaRPr lang="en-US"/>
          </a:p>
        </p:txBody>
      </p:sp>
    </p:spTree>
    <p:extLst>
      <p:ext uri="{BB962C8B-B14F-4D97-AF65-F5344CB8AC3E}">
        <p14:creationId xmlns:p14="http://schemas.microsoft.com/office/powerpoint/2010/main" val="245620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burden of CKD may be examined in several ways, including individual or societal costs, attributable or excess mortality, years of life lost (YLL), and disability-adjusted life years (DALYs). </a:t>
            </a:r>
          </a:p>
          <a:p>
            <a:r>
              <a:rPr lang="en-US" dirty="0"/>
              <a:t>DALYs include YLLs plus years of poor health or disability. </a:t>
            </a:r>
          </a:p>
          <a:p>
            <a:r>
              <a:rPr lang="en-US" dirty="0"/>
              <a:t>An analysis of the Global Burden of Disease Study (4) showed that the DALYs attributed to CKD within the United States increased by 52.6% from 2002 to 2016. This increase exceeded the DALY increase from any chronic disorder in the United States during this period.</a:t>
            </a:r>
          </a:p>
        </p:txBody>
      </p:sp>
      <p:sp>
        <p:nvSpPr>
          <p:cNvPr id="4" name="Slide Number Placeholder 3"/>
          <p:cNvSpPr>
            <a:spLocks noGrp="1"/>
          </p:cNvSpPr>
          <p:nvPr>
            <p:ph type="sldNum" sz="quarter" idx="5"/>
          </p:nvPr>
        </p:nvSpPr>
        <p:spPr/>
        <p:txBody>
          <a:bodyPr/>
          <a:lstStyle/>
          <a:p>
            <a:fld id="{E5AA1755-84F3-4B11-87E8-28F9382CFA53}" type="slidenum">
              <a:rPr lang="en-US" smtClean="0"/>
              <a:t>17</a:t>
            </a:fld>
            <a:endParaRPr lang="en-US"/>
          </a:p>
        </p:txBody>
      </p:sp>
    </p:spTree>
    <p:extLst>
      <p:ext uri="{BB962C8B-B14F-4D97-AF65-F5344CB8AC3E}">
        <p14:creationId xmlns:p14="http://schemas.microsoft.com/office/powerpoint/2010/main" val="641848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When adjusted for sex, age, and race, the rate remained more than double the 43.1 per 1,000 patient-years of those without CKD. Mortality rates increased with CKD severity, but the gap has narrowed between CKD and non-CKD patients from 2004-2016 </a:t>
            </a:r>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18</a:t>
            </a:fld>
            <a:endParaRPr lang="en-US"/>
          </a:p>
        </p:txBody>
      </p:sp>
    </p:spTree>
    <p:extLst>
      <p:ext uri="{BB962C8B-B14F-4D97-AF65-F5344CB8AC3E}">
        <p14:creationId xmlns:p14="http://schemas.microsoft.com/office/powerpoint/2010/main" val="2152323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Medicare spending for all beneficiaries who had CKD (12.5% of total) exceeded $79 billion in 2016, an increase of 23% from 2015 (Tables 7.1 and 7.3). When adding an extra $35 billion for end-stage renal disease (ESRD) costs (see Volume 2, Chapter 9: </a:t>
            </a:r>
            <a:r>
              <a:rPr lang="en-US" sz="1200" b="0" i="0" u="none" strike="noStrike" kern="1200" dirty="0">
                <a:solidFill>
                  <a:schemeClr val="tx1"/>
                </a:solidFill>
                <a:effectLst/>
                <a:latin typeface="+mn-lt"/>
                <a:ea typeface="+mn-ea"/>
                <a:cs typeface="+mn-cs"/>
                <a:hlinkClick r:id="rId3"/>
              </a:rPr>
              <a:t>Healthcare Expenditures for Persons with ESRD</a:t>
            </a:r>
            <a:r>
              <a:rPr lang="en-US" sz="1200" b="0" i="0" kern="1200" dirty="0">
                <a:solidFill>
                  <a:schemeClr val="tx1"/>
                </a:solidFill>
                <a:effectLst/>
                <a:latin typeface="+mn-lt"/>
                <a:ea typeface="+mn-ea"/>
                <a:cs typeface="+mn-cs"/>
              </a:rPr>
              <a:t>, Figure 9.2), total Medicare spending on both CKD and ESRD was over $114 billion, representing 23% of total Medicare fee-for-service (FFS) spending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70 percent of Medicare spending for CKD patients ages 65 and older was incurred by those who also had diabetes, congestive heart failure, or both.</a:t>
            </a:r>
          </a:p>
          <a:p>
            <a:r>
              <a:rPr lang="en-US" sz="1200" b="0" i="0" kern="1200" dirty="0">
                <a:solidFill>
                  <a:schemeClr val="tx1"/>
                </a:solidFill>
                <a:effectLst/>
                <a:latin typeface="+mn-lt"/>
                <a:ea typeface="+mn-ea"/>
                <a:cs typeface="+mn-cs"/>
              </a:rPr>
              <a:t>Although spending was 12.7 percent higher for African Americans than Caucasians in 2013, this represented a reduction from the 19.6 percent gap that occurred in 2010.</a:t>
            </a:r>
          </a:p>
          <a:p>
            <a:r>
              <a:rPr lang="en-US" sz="1200" b="0" i="0" kern="1200" dirty="0">
                <a:solidFill>
                  <a:schemeClr val="tx1"/>
                </a:solidFill>
                <a:effectLst/>
                <a:latin typeface="+mn-lt"/>
                <a:ea typeface="+mn-ea"/>
                <a:cs typeface="+mn-cs"/>
              </a:rPr>
              <a:t>Spending was more than twice as high for patients with all three chronic conditions of CKD, diabetes, and congestive heart failure ($38,230) than in patients with only CKD ($15,614).</a:t>
            </a:r>
          </a:p>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19</a:t>
            </a:fld>
            <a:endParaRPr lang="en-US"/>
          </a:p>
        </p:txBody>
      </p:sp>
    </p:spTree>
    <p:extLst>
      <p:ext uri="{BB962C8B-B14F-4D97-AF65-F5344CB8AC3E}">
        <p14:creationId xmlns:p14="http://schemas.microsoft.com/office/powerpoint/2010/main" val="653697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r>
              <a:rPr lang="en-US" sz="1300" dirty="0" err="1"/>
              <a:t>Se</a:t>
            </a:r>
            <a:r>
              <a:rPr lang="en-US" sz="1200" b="0" i="0" kern="1200" dirty="0" err="1">
                <a:solidFill>
                  <a:schemeClr val="tx1"/>
                </a:solidFill>
                <a:effectLst/>
                <a:latin typeface="+mn-lt"/>
                <a:ea typeface="+mn-ea"/>
                <a:cs typeface="+mn-cs"/>
              </a:rPr>
              <a:t>glomerular</a:t>
            </a:r>
            <a:r>
              <a:rPr lang="en-US" sz="1200" b="0" i="0" kern="1200" dirty="0">
                <a:solidFill>
                  <a:schemeClr val="tx1"/>
                </a:solidFill>
                <a:effectLst/>
                <a:latin typeface="+mn-lt"/>
                <a:ea typeface="+mn-ea"/>
                <a:cs typeface="+mn-cs"/>
              </a:rPr>
              <a:t> filtration rate (GFR) is equal to the sum of the filtration rates in all of the functioning nephrons; thus, the GFR gives a rough measure of the number of functioning nephrons. The filtering units of the kidney, the glomeruli, filter approximately 180 liters per day (125 mL/min) of plasma. The normal value for GFR depends upon age, sex, and body size, and is approximately 130 and 120 mL/min/1.73 m</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for men and women, respectively, with considerable variation even among normal </a:t>
            </a:r>
            <a:r>
              <a:rPr lang="en-US" sz="1200" b="0" i="0" kern="1200" dirty="0" err="1">
                <a:solidFill>
                  <a:schemeClr val="tx1"/>
                </a:solidFill>
                <a:effectLst/>
                <a:latin typeface="+mn-lt"/>
                <a:ea typeface="+mn-ea"/>
                <a:cs typeface="+mn-cs"/>
              </a:rPr>
              <a:t>individuals</a:t>
            </a:r>
            <a:r>
              <a:rPr lang="en-US" sz="1300" dirty="0" err="1"/>
              <a:t>rum</a:t>
            </a:r>
            <a:r>
              <a:rPr lang="en-US" sz="1300" dirty="0"/>
              <a:t> creatinine alone should not be used to estimate kidney function. A rise in blood creatinine levels is observed only after significant loss of functioning nephrons.</a:t>
            </a:r>
          </a:p>
          <a:p>
            <a:endParaRPr lang="en-US" sz="1300" dirty="0"/>
          </a:p>
          <a:p>
            <a:pPr defTabSz="966612">
              <a:defRPr/>
            </a:pPr>
            <a:r>
              <a:rPr lang="en-US" sz="1300" dirty="0"/>
              <a:t>Estimates of GFR (</a:t>
            </a:r>
            <a:r>
              <a:rPr lang="en-US" sz="1300" dirty="0" err="1"/>
              <a:t>eGFR</a:t>
            </a:r>
            <a:r>
              <a:rPr lang="en-US" sz="1300" dirty="0"/>
              <a:t>) is considered a better way to measure kidney function. </a:t>
            </a:r>
            <a:r>
              <a:rPr lang="en-US" sz="1300" dirty="0" err="1"/>
              <a:t>eGFR</a:t>
            </a:r>
            <a:r>
              <a:rPr lang="en-US" sz="1300" dirty="0"/>
              <a:t> utilizes equations that use serum creatinine levels and some or all of the following variables: gender, age, weight, and race.</a:t>
            </a:r>
          </a:p>
          <a:p>
            <a:endParaRPr lang="en-US" dirty="0"/>
          </a:p>
          <a:p>
            <a:r>
              <a:rPr lang="en-US" dirty="0"/>
              <a:t>Glomerular filtration rate (GFR) is considered the best overall index of kidney function. Normal GFR varies according to age, sex, and body size, and declines with age. The National Kidney Foundation recommends using the CKD-EPI Creatinine Equation (2009) to estimate GFR.</a:t>
            </a:r>
          </a:p>
          <a:p>
            <a:endParaRPr lang="en-US" sz="2100" dirty="0"/>
          </a:p>
          <a:p>
            <a:r>
              <a:rPr lang="en-US" sz="2100" dirty="0"/>
              <a:t>No methods to estimate GFR unless patient is in steady state. All are of limited value for patients at extremes of age, over/underweight, amputees, non black/white racial groups.</a:t>
            </a:r>
          </a:p>
          <a:p>
            <a:pPr marL="362480" indent="-362480">
              <a:buFont typeface="Arial" panose="020B0604020202020204" pitchFamily="34" charset="0"/>
              <a:buChar char="•"/>
            </a:pPr>
            <a:r>
              <a:rPr lang="en-US" sz="2100" dirty="0"/>
              <a:t>MDRD</a:t>
            </a:r>
          </a:p>
          <a:p>
            <a:pPr marL="362480" indent="-362480">
              <a:buFont typeface="Arial" panose="020B0604020202020204" pitchFamily="34" charset="0"/>
              <a:buChar char="•"/>
            </a:pPr>
            <a:r>
              <a:rPr lang="en-US" sz="2100" dirty="0" err="1"/>
              <a:t>Cockroft</a:t>
            </a:r>
            <a:r>
              <a:rPr lang="en-US" sz="2100" dirty="0"/>
              <a:t> Gault</a:t>
            </a:r>
          </a:p>
          <a:p>
            <a:pPr marL="362480" indent="-362480">
              <a:buFont typeface="Arial" panose="020B0604020202020204" pitchFamily="34" charset="0"/>
              <a:buChar char="•"/>
            </a:pPr>
            <a:r>
              <a:rPr lang="en-US" sz="2100" dirty="0"/>
              <a:t>CKD-EPI (Preferred)</a:t>
            </a:r>
          </a:p>
          <a:p>
            <a:pPr marL="362480" indent="-362480">
              <a:buFont typeface="Arial" panose="020B0604020202020204" pitchFamily="34" charset="0"/>
              <a:buChar char="•"/>
            </a:pPr>
            <a:endParaRPr lang="en-US" sz="2100" dirty="0"/>
          </a:p>
          <a:p>
            <a:r>
              <a:rPr lang="en-US" sz="2100" dirty="0"/>
              <a:t>The MDRD equation was the first and most widely used </a:t>
            </a:r>
            <a:r>
              <a:rPr lang="en-US" sz="2100" dirty="0" err="1"/>
              <a:t>eGFRcr</a:t>
            </a:r>
            <a:r>
              <a:rPr lang="en-US" sz="2100" dirty="0"/>
              <a:t> equation with a known calibration. Recommended by NKF KDOQI 2002.</a:t>
            </a:r>
          </a:p>
          <a:p>
            <a:endParaRPr lang="en-US" sz="2100" dirty="0"/>
          </a:p>
          <a:p>
            <a:r>
              <a:rPr lang="en-US" sz="2100" dirty="0"/>
              <a:t>The CKD-EPI (2009) equation improves on the MDRD Study equation, particularly in reducing bias at </a:t>
            </a:r>
            <a:r>
              <a:rPr lang="en-US" sz="2100" dirty="0" err="1"/>
              <a:t>eGFR</a:t>
            </a:r>
            <a:r>
              <a:rPr lang="en-US" sz="2100" dirty="0"/>
              <a:t> &gt;60 allowing for reporting across the full range of </a:t>
            </a:r>
            <a:r>
              <a:rPr lang="en-US" sz="2100" dirty="0" err="1"/>
              <a:t>eGFR</a:t>
            </a:r>
            <a:r>
              <a:rPr lang="en-US" sz="2100" dirty="0"/>
              <a:t>. Recommended by KDIGO 2013</a:t>
            </a:r>
          </a:p>
          <a:p>
            <a:pPr lvl="0"/>
            <a:endParaRPr lang="en-US" sz="2100" dirty="0"/>
          </a:p>
          <a:p>
            <a:r>
              <a:rPr lang="en-US" sz="2100" dirty="0"/>
              <a:t>Adjust for body size for most accurate </a:t>
            </a:r>
            <a:r>
              <a:rPr lang="en-US" sz="2100" dirty="0" err="1"/>
              <a:t>eGFR</a:t>
            </a:r>
            <a:r>
              <a:rPr lang="en-US" sz="2100" dirty="0"/>
              <a:t> with MDRD and CKD-EPI Creatinine Clearance</a:t>
            </a:r>
          </a:p>
          <a:p>
            <a:pPr>
              <a:lnSpc>
                <a:spcPct val="80000"/>
              </a:lnSpc>
            </a:pPr>
            <a:endParaRPr lang="en-US" altLang="en-US" sz="2100" dirty="0"/>
          </a:p>
          <a:p>
            <a:pPr>
              <a:lnSpc>
                <a:spcPct val="80000"/>
              </a:lnSpc>
            </a:pPr>
            <a:r>
              <a:rPr lang="en-US" altLang="en-US" sz="2100" dirty="0"/>
              <a:t>GFR calculators are available online at </a:t>
            </a:r>
            <a:r>
              <a:rPr lang="en-US" altLang="en-US" sz="2100" dirty="0">
                <a:hlinkClick r:id="rId3"/>
              </a:rPr>
              <a:t>www.kidney.org/GFR</a:t>
            </a:r>
            <a:r>
              <a:rPr lang="en-US" altLang="en-US" sz="2100" dirty="0"/>
              <a:t>.</a:t>
            </a:r>
          </a:p>
          <a:p>
            <a:endParaRPr lang="en-US" dirty="0"/>
          </a:p>
          <a:p>
            <a:r>
              <a:rPr lang="en-US" sz="1300" b="1" dirty="0"/>
              <a:t>Summary of the MDRD Study and CKD-EPI Estimating Equations</a:t>
            </a:r>
            <a:endParaRPr lang="en-US" dirty="0"/>
          </a:p>
          <a:p>
            <a:r>
              <a:rPr lang="en-US" dirty="0"/>
              <a:t>https://www.kidney.org/sites/default/files/docs/mdrd-study-and-ckd-epi-gfr-estimating-equations-summary-ta.pdf</a:t>
            </a:r>
          </a:p>
          <a:p>
            <a:endParaRPr lang="en-US" dirty="0"/>
          </a:p>
          <a:p>
            <a:pPr defTabSz="966612">
              <a:defRPr/>
            </a:pPr>
            <a:r>
              <a:rPr lang="en-US" b="1" dirty="0"/>
              <a:t>Calculators for Health Care Professionals</a:t>
            </a:r>
          </a:p>
          <a:p>
            <a:r>
              <a:rPr lang="en-US" dirty="0"/>
              <a:t>http://www.kidney.org/professionals/KDOQI/gfr_calculator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22</a:t>
            </a:fld>
            <a:endParaRPr lang="en-US"/>
          </a:p>
        </p:txBody>
      </p:sp>
    </p:spTree>
    <p:extLst>
      <p:ext uri="{BB962C8B-B14F-4D97-AF65-F5344CB8AC3E}">
        <p14:creationId xmlns:p14="http://schemas.microsoft.com/office/powerpoint/2010/main" val="3444745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Measurement of (GFR) is complex, time consuming, and cumbersome to do in clinical practice. </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classic protocol for measuring inulin clearance requires a continuous intravenous infusion, multiple blood samples, and bladder catheterization</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The abbreviated MDRD study and CKD-EPI equations are being increasingly utilized </a:t>
            </a:r>
            <a:r>
              <a:rPr lang="en-US" dirty="0"/>
              <a:t>equations for Serum creatinine (</a:t>
            </a:r>
            <a:r>
              <a:rPr lang="en-US" dirty="0" err="1"/>
              <a:t>eGFRcr</a:t>
            </a:r>
            <a:r>
              <a:rPr lang="en-US" dirty="0"/>
              <a:t>) or cystatin C (</a:t>
            </a:r>
            <a:r>
              <a:rPr lang="en-US" dirty="0" err="1"/>
              <a:t>eGFRcys</a:t>
            </a:r>
            <a:r>
              <a:rPr lang="en-US" dirty="0"/>
              <a:t>)</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23</a:t>
            </a:fld>
            <a:endParaRPr lang="en-US"/>
          </a:p>
        </p:txBody>
      </p:sp>
    </p:spTree>
    <p:extLst>
      <p:ext uri="{BB962C8B-B14F-4D97-AF65-F5344CB8AC3E}">
        <p14:creationId xmlns:p14="http://schemas.microsoft.com/office/powerpoint/2010/main" val="693079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When </a:t>
            </a:r>
            <a:r>
              <a:rPr lang="en-US" sz="1200" dirty="0" err="1">
                <a:effectLst/>
              </a:rPr>
              <a:t>eGFRcr</a:t>
            </a:r>
            <a:r>
              <a:rPr lang="en-US" sz="1200" dirty="0">
                <a:effectLst/>
              </a:rPr>
              <a:t> might be inaccurate-  </a:t>
            </a:r>
            <a:r>
              <a:rPr lang="en-US" sz="1200" dirty="0" err="1">
                <a:effectLst/>
              </a:rPr>
              <a:t>eGFRcys</a:t>
            </a:r>
            <a:r>
              <a:rPr lang="en-US" sz="1200" dirty="0">
                <a:effectLst/>
              </a:rPr>
              <a:t> – based on  Serum cystatin C measurement  - For dosing </a:t>
            </a:r>
            <a:r>
              <a:rPr lang="en-US" sz="1200" dirty="0" err="1">
                <a:effectLst/>
              </a:rPr>
              <a:t>renotoxic</a:t>
            </a:r>
            <a:r>
              <a:rPr lang="en-US" sz="1200" dirty="0">
                <a:effectLst/>
              </a:rPr>
              <a:t> drugs or drugs with renal clearance.</a:t>
            </a:r>
          </a:p>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24</a:t>
            </a:fld>
            <a:endParaRPr lang="en-US"/>
          </a:p>
        </p:txBody>
      </p:sp>
    </p:spTree>
    <p:extLst>
      <p:ext uri="{BB962C8B-B14F-4D97-AF65-F5344CB8AC3E}">
        <p14:creationId xmlns:p14="http://schemas.microsoft.com/office/powerpoint/2010/main" val="204993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4</a:t>
            </a:fld>
            <a:endParaRPr lang="en-US"/>
          </a:p>
        </p:txBody>
      </p:sp>
    </p:spTree>
    <p:extLst>
      <p:ext uri="{BB962C8B-B14F-4D97-AF65-F5344CB8AC3E}">
        <p14:creationId xmlns:p14="http://schemas.microsoft.com/office/powerpoint/2010/main" val="1424472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Creatinine assists in adjusting albumin levels for varying urine concentrations, which allows for more accurate results versus albumin alone.</a:t>
            </a:r>
          </a:p>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26</a:t>
            </a:fld>
            <a:endParaRPr lang="en-US"/>
          </a:p>
        </p:txBody>
      </p:sp>
    </p:spTree>
    <p:extLst>
      <p:ext uri="{BB962C8B-B14F-4D97-AF65-F5344CB8AC3E}">
        <p14:creationId xmlns:p14="http://schemas.microsoft.com/office/powerpoint/2010/main" val="3038266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the KDIGO guidelines require that the damage or decreased function be persistent for at least three months in order to make a diagnosis of CKD. Chronicity may be documented or inferred. When evidence of kidney damage or decreased function is first apparent, confirmation of chronicity can be obtained by one of the </a:t>
            </a:r>
            <a:r>
              <a:rPr lang="en-US" sz="1200" b="0" i="0" kern="1200" dirty="0" err="1">
                <a:solidFill>
                  <a:schemeClr val="tx1"/>
                </a:solidFill>
                <a:effectLst/>
                <a:latin typeface="+mn-lt"/>
                <a:ea typeface="+mn-ea"/>
                <a:cs typeface="+mn-cs"/>
              </a:rPr>
              <a:t>following:he</a:t>
            </a:r>
            <a:r>
              <a:rPr lang="en-US" sz="1200" b="0" i="0" kern="1200" dirty="0">
                <a:solidFill>
                  <a:schemeClr val="tx1"/>
                </a:solidFill>
                <a:effectLst/>
                <a:latin typeface="+mn-lt"/>
                <a:ea typeface="+mn-ea"/>
                <a:cs typeface="+mn-cs"/>
              </a:rPr>
              <a:t> purpose of CKD staging is to guide management, including stratification of risk for progression and complications of CKD. Risk stratification is used as a guide to inform appropriate treatments and the intensity of monitoring and patient education [</a:t>
            </a:r>
            <a:r>
              <a:rPr lang="en-US" sz="1200" b="0" i="0" u="sng" kern="1200" dirty="0">
                <a:solidFill>
                  <a:schemeClr val="tx1"/>
                </a:solidFill>
                <a:effectLst/>
                <a:latin typeface="+mn-lt"/>
                <a:ea typeface="+mn-ea"/>
                <a:cs typeface="+mn-cs"/>
                <a:hlinkClick r:id="rId3"/>
              </a:rPr>
              <a:t>1,4</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28</a:t>
            </a:fld>
            <a:endParaRPr lang="en-US"/>
          </a:p>
        </p:txBody>
      </p:sp>
    </p:spTree>
    <p:extLst>
      <p:ext uri="{BB962C8B-B14F-4D97-AF65-F5344CB8AC3E}">
        <p14:creationId xmlns:p14="http://schemas.microsoft.com/office/powerpoint/2010/main" val="3587277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a:solidFill>
                  <a:schemeClr val="tx1"/>
                </a:solidFill>
                <a:latin typeface="Arial" charset="0"/>
                <a:ea typeface="ＭＳ Ｐゴシック" pitchFamily="34" charset="-128"/>
              </a:defRPr>
            </a:lvl1pPr>
            <a:lvl2pPr marL="782021" indent="-300778" eaLnBrk="0" hangingPunct="0">
              <a:defRPr sz="4100">
                <a:solidFill>
                  <a:schemeClr val="tx1"/>
                </a:solidFill>
                <a:latin typeface="Arial" charset="0"/>
                <a:ea typeface="ＭＳ Ｐゴシック" pitchFamily="34" charset="-128"/>
              </a:defRPr>
            </a:lvl2pPr>
            <a:lvl3pPr marL="1203111" indent="-240622" eaLnBrk="0" hangingPunct="0">
              <a:defRPr sz="4100">
                <a:solidFill>
                  <a:schemeClr val="tx1"/>
                </a:solidFill>
                <a:latin typeface="Arial" charset="0"/>
                <a:ea typeface="ＭＳ Ｐゴシック" pitchFamily="34" charset="-128"/>
              </a:defRPr>
            </a:lvl3pPr>
            <a:lvl4pPr marL="1684355" indent="-240622" eaLnBrk="0" hangingPunct="0">
              <a:defRPr sz="4100">
                <a:solidFill>
                  <a:schemeClr val="tx1"/>
                </a:solidFill>
                <a:latin typeface="Arial" charset="0"/>
                <a:ea typeface="ＭＳ Ｐゴシック" pitchFamily="34" charset="-128"/>
              </a:defRPr>
            </a:lvl4pPr>
            <a:lvl5pPr marL="2165599" indent="-240622" eaLnBrk="0" hangingPunct="0">
              <a:defRPr sz="4100">
                <a:solidFill>
                  <a:schemeClr val="tx1"/>
                </a:solidFill>
                <a:latin typeface="Arial" charset="0"/>
                <a:ea typeface="ＭＳ Ｐゴシック" pitchFamily="34" charset="-128"/>
              </a:defRPr>
            </a:lvl5pPr>
            <a:lvl6pPr marL="2646844" indent="-240622" algn="ctr" eaLnBrk="0" fontAlgn="base" hangingPunct="0">
              <a:spcBef>
                <a:spcPct val="0"/>
              </a:spcBef>
              <a:spcAft>
                <a:spcPct val="0"/>
              </a:spcAft>
              <a:defRPr sz="4100">
                <a:solidFill>
                  <a:schemeClr val="tx1"/>
                </a:solidFill>
                <a:latin typeface="Arial" charset="0"/>
                <a:ea typeface="ＭＳ Ｐゴシック" pitchFamily="34" charset="-128"/>
              </a:defRPr>
            </a:lvl6pPr>
            <a:lvl7pPr marL="3128088" indent="-240622" algn="ctr" eaLnBrk="0" fontAlgn="base" hangingPunct="0">
              <a:spcBef>
                <a:spcPct val="0"/>
              </a:spcBef>
              <a:spcAft>
                <a:spcPct val="0"/>
              </a:spcAft>
              <a:defRPr sz="4100">
                <a:solidFill>
                  <a:schemeClr val="tx1"/>
                </a:solidFill>
                <a:latin typeface="Arial" charset="0"/>
                <a:ea typeface="ＭＳ Ｐゴシック" pitchFamily="34" charset="-128"/>
              </a:defRPr>
            </a:lvl7pPr>
            <a:lvl8pPr marL="3609333" indent="-240622" algn="ctr" eaLnBrk="0" fontAlgn="base" hangingPunct="0">
              <a:spcBef>
                <a:spcPct val="0"/>
              </a:spcBef>
              <a:spcAft>
                <a:spcPct val="0"/>
              </a:spcAft>
              <a:defRPr sz="4100">
                <a:solidFill>
                  <a:schemeClr val="tx1"/>
                </a:solidFill>
                <a:latin typeface="Arial" charset="0"/>
                <a:ea typeface="ＭＳ Ｐゴシック" pitchFamily="34" charset="-128"/>
              </a:defRPr>
            </a:lvl8pPr>
            <a:lvl9pPr marL="4090576" indent="-240622" algn="ctr" eaLnBrk="0" fontAlgn="base" hangingPunct="0">
              <a:spcBef>
                <a:spcPct val="0"/>
              </a:spcBef>
              <a:spcAft>
                <a:spcPct val="0"/>
              </a:spcAft>
              <a:defRPr sz="4100">
                <a:solidFill>
                  <a:schemeClr val="tx1"/>
                </a:solidFill>
                <a:latin typeface="Arial" charset="0"/>
                <a:ea typeface="ＭＳ Ｐゴシック" pitchFamily="34" charset="-128"/>
              </a:defRPr>
            </a:lvl9pPr>
          </a:lstStyle>
          <a:p>
            <a:fld id="{B99E92DB-D06E-4AE2-A840-9DDABC6A94D4}" type="slidenum">
              <a:rPr lang="en-US" sz="1300">
                <a:solidFill>
                  <a:srgbClr val="000000"/>
                </a:solidFill>
              </a:rPr>
              <a:pPr/>
              <a:t>29</a:t>
            </a:fld>
            <a:endParaRPr lang="en-US" sz="130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t>Colors:</a:t>
            </a:r>
            <a:r>
              <a:rPr lang="en-US" sz="1300" dirty="0"/>
              <a:t> Represents the risk for progression, morbidity and mortality by color from best to worst. </a:t>
            </a:r>
            <a:r>
              <a:rPr lang="en-US" sz="1300" u="sng" dirty="0"/>
              <a:t>Green</a:t>
            </a:r>
            <a:r>
              <a:rPr lang="en-US" sz="1300" dirty="0"/>
              <a:t>: low risk (if no other markers of kidney disease, no CKD); </a:t>
            </a:r>
            <a:r>
              <a:rPr lang="en-US" sz="1300" u="sng" dirty="0"/>
              <a:t>Yellow</a:t>
            </a:r>
            <a:r>
              <a:rPr lang="en-US" sz="1300" dirty="0"/>
              <a:t>: moderately increased risk; </a:t>
            </a:r>
            <a:r>
              <a:rPr lang="en-US" sz="1300" u="sng" dirty="0"/>
              <a:t>Orange</a:t>
            </a:r>
            <a:r>
              <a:rPr lang="en-US" sz="1300" dirty="0"/>
              <a:t>: high risk; </a:t>
            </a:r>
            <a:r>
              <a:rPr lang="en-US" sz="1300" u="sng" dirty="0"/>
              <a:t>Red,</a:t>
            </a:r>
            <a:r>
              <a:rPr lang="en-US" sz="1300" dirty="0"/>
              <a:t> very high risk.</a:t>
            </a:r>
          </a:p>
          <a:p>
            <a:endParaRPr lang="en-US" dirty="0">
              <a:ea typeface="ＭＳ Ｐゴシック" pitchFamily="34" charset="-128"/>
            </a:endParaRPr>
          </a:p>
          <a:p>
            <a:r>
              <a:rPr lang="en-US" sz="1200" b="0" i="0" kern="1200" dirty="0">
                <a:solidFill>
                  <a:schemeClr val="tx1"/>
                </a:solidFill>
                <a:effectLst/>
                <a:latin typeface="+mn-lt"/>
                <a:ea typeface="+mn-ea"/>
                <a:cs typeface="+mn-cs"/>
              </a:rPr>
              <a:t>Staging system for CKD is intended to aid clinicians in the management of patients with CKD by identifying those with the most severe disease who are, therefore, at greatest risk for progression and complications.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18 separate categories with differing degrees of risk for progression to all-cause mortality, cardiovascular mortality, ESRD, CKD progression, and acute kidney injury.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relative risk for each outcome is higher with more severe GFR and ACR stages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three broad risk categories may help clinicians decide whether or not to refer their patients to a nephrologist or specialist with expertise in caring for patients with CKD, and to develop a clinical action plan.</a:t>
            </a: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30</a:t>
            </a:fld>
            <a:endParaRPr lang="en-US"/>
          </a:p>
        </p:txBody>
      </p:sp>
    </p:spTree>
    <p:extLst>
      <p:ext uri="{BB962C8B-B14F-4D97-AF65-F5344CB8AC3E}">
        <p14:creationId xmlns:p14="http://schemas.microsoft.com/office/powerpoint/2010/main" val="233282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31</a:t>
            </a:fld>
            <a:endParaRPr lang="en-US"/>
          </a:p>
        </p:txBody>
      </p:sp>
    </p:spTree>
    <p:extLst>
      <p:ext uri="{BB962C8B-B14F-4D97-AF65-F5344CB8AC3E}">
        <p14:creationId xmlns:p14="http://schemas.microsoft.com/office/powerpoint/2010/main" val="2462939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itchFamily="34" charset="0"/>
                <a:ea typeface="MS PGothic" pitchFamily="34" charset="-128"/>
              </a:defRPr>
            </a:lvl1pPr>
            <a:lvl2pPr marL="785271" indent="-302027">
              <a:spcBef>
                <a:spcPct val="30000"/>
              </a:spcBef>
              <a:defRPr sz="1300">
                <a:solidFill>
                  <a:schemeClr val="tx1"/>
                </a:solidFill>
                <a:latin typeface="Arial" pitchFamily="34" charset="0"/>
                <a:ea typeface="MS PGothic" pitchFamily="34" charset="-128"/>
              </a:defRPr>
            </a:lvl2pPr>
            <a:lvl3pPr marL="1208109" indent="-241622">
              <a:spcBef>
                <a:spcPct val="30000"/>
              </a:spcBef>
              <a:defRPr sz="1300">
                <a:solidFill>
                  <a:schemeClr val="tx1"/>
                </a:solidFill>
                <a:latin typeface="Arial" pitchFamily="34" charset="0"/>
                <a:ea typeface="MS PGothic" pitchFamily="34" charset="-128"/>
              </a:defRPr>
            </a:lvl3pPr>
            <a:lvl4pPr marL="1691353" indent="-241622">
              <a:spcBef>
                <a:spcPct val="30000"/>
              </a:spcBef>
              <a:defRPr sz="1300">
                <a:solidFill>
                  <a:schemeClr val="tx1"/>
                </a:solidFill>
                <a:latin typeface="Arial" pitchFamily="34" charset="0"/>
                <a:ea typeface="MS PGothic" pitchFamily="34" charset="-128"/>
              </a:defRPr>
            </a:lvl4pPr>
            <a:lvl5pPr marL="2174595" indent="-241622">
              <a:spcBef>
                <a:spcPct val="30000"/>
              </a:spcBef>
              <a:defRPr sz="1300">
                <a:solidFill>
                  <a:schemeClr val="tx1"/>
                </a:solidFill>
                <a:latin typeface="Arial" pitchFamily="34" charset="0"/>
                <a:ea typeface="MS PGothic" pitchFamily="34" charset="-128"/>
              </a:defRPr>
            </a:lvl5pPr>
            <a:lvl6pPr marL="2657839" indent="-241622" eaLnBrk="0" fontAlgn="base" hangingPunct="0">
              <a:spcBef>
                <a:spcPct val="30000"/>
              </a:spcBef>
              <a:spcAft>
                <a:spcPct val="0"/>
              </a:spcAft>
              <a:defRPr sz="1300">
                <a:solidFill>
                  <a:schemeClr val="tx1"/>
                </a:solidFill>
                <a:latin typeface="Arial" pitchFamily="34" charset="0"/>
                <a:ea typeface="MS PGothic" pitchFamily="34" charset="-128"/>
              </a:defRPr>
            </a:lvl6pPr>
            <a:lvl7pPr marL="3141083" indent="-241622" eaLnBrk="0" fontAlgn="base" hangingPunct="0">
              <a:spcBef>
                <a:spcPct val="30000"/>
              </a:spcBef>
              <a:spcAft>
                <a:spcPct val="0"/>
              </a:spcAft>
              <a:defRPr sz="1300">
                <a:solidFill>
                  <a:schemeClr val="tx1"/>
                </a:solidFill>
                <a:latin typeface="Arial" pitchFamily="34" charset="0"/>
                <a:ea typeface="MS PGothic" pitchFamily="34" charset="-128"/>
              </a:defRPr>
            </a:lvl7pPr>
            <a:lvl8pPr marL="3624327" indent="-241622" eaLnBrk="0" fontAlgn="base" hangingPunct="0">
              <a:spcBef>
                <a:spcPct val="30000"/>
              </a:spcBef>
              <a:spcAft>
                <a:spcPct val="0"/>
              </a:spcAft>
              <a:defRPr sz="1300">
                <a:solidFill>
                  <a:schemeClr val="tx1"/>
                </a:solidFill>
                <a:latin typeface="Arial" pitchFamily="34" charset="0"/>
                <a:ea typeface="MS PGothic" pitchFamily="34" charset="-128"/>
              </a:defRPr>
            </a:lvl8pPr>
            <a:lvl9pPr marL="4107569" indent="-241622" eaLnBrk="0" fontAlgn="base" hangingPunct="0">
              <a:spcBef>
                <a:spcPct val="30000"/>
              </a:spcBef>
              <a:spcAft>
                <a:spcPct val="0"/>
              </a:spcAft>
              <a:defRPr sz="1300">
                <a:solidFill>
                  <a:schemeClr val="tx1"/>
                </a:solidFill>
                <a:latin typeface="Arial" pitchFamily="34" charset="0"/>
                <a:ea typeface="MS PGothic" pitchFamily="34" charset="-128"/>
              </a:defRPr>
            </a:lvl9pPr>
          </a:lstStyle>
          <a:p>
            <a:pPr>
              <a:spcBef>
                <a:spcPct val="0"/>
              </a:spcBef>
            </a:pPr>
            <a:fld id="{BFFE3366-FBDD-477B-99DB-959695856ED0}" type="slidenum">
              <a:rPr lang="en-US" altLang="en-US"/>
              <a:pPr>
                <a:spcBef>
                  <a:spcPct val="0"/>
                </a:spcBef>
              </a:pPr>
              <a:t>32</a:t>
            </a:fld>
            <a:endParaRPr lang="en-US" altLang="en-US" dirty="0"/>
          </a:p>
        </p:txBody>
      </p:sp>
      <p:sp>
        <p:nvSpPr>
          <p:cNvPr id="19459" name="Rectangle 2"/>
          <p:cNvSpPr>
            <a:spLocks noGrp="1" noRot="1" noChangeAspect="1" noChangeArrowheads="1" noTextEdit="1"/>
          </p:cNvSpPr>
          <p:nvPr>
            <p:ph type="sldImg"/>
          </p:nvPr>
        </p:nvSpPr>
        <p:spPr>
          <a:xfrm>
            <a:off x="422275" y="698500"/>
            <a:ext cx="6486525" cy="3648075"/>
          </a:xfrm>
          <a:ln/>
        </p:spPr>
      </p:sp>
      <p:sp>
        <p:nvSpPr>
          <p:cNvPr id="19460" name="Rectangle 3"/>
          <p:cNvSpPr>
            <a:spLocks noGrp="1" noChangeArrowheads="1"/>
          </p:cNvSpPr>
          <p:nvPr>
            <p:ph type="body" idx="1"/>
          </p:nvPr>
        </p:nvSpPr>
        <p:spPr>
          <a:xfrm>
            <a:off x="966894" y="4582242"/>
            <a:ext cx="5394960" cy="42688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solidFill>
                <a:schemeClr val="tx2"/>
              </a:solidFill>
              <a:latin typeface="Arial" pitchFamily="34" charset="0"/>
            </a:endParaRPr>
          </a:p>
        </p:txBody>
      </p:sp>
    </p:spTree>
    <p:extLst>
      <p:ext uri="{BB962C8B-B14F-4D97-AF65-F5344CB8AC3E}">
        <p14:creationId xmlns:p14="http://schemas.microsoft.com/office/powerpoint/2010/main" val="3738810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Decreased renal perfusion </a:t>
            </a:r>
          </a:p>
          <a:p>
            <a:r>
              <a:rPr lang="en-US" sz="1200" b="1" i="0" kern="1200" dirty="0">
                <a:solidFill>
                  <a:schemeClr val="tx1"/>
                </a:solidFill>
                <a:effectLst/>
                <a:latin typeface="+mn-lt"/>
                <a:ea typeface="+mn-ea"/>
                <a:cs typeface="+mn-cs"/>
              </a:rPr>
              <a:t>Administration of nephrotoxic drugs</a:t>
            </a:r>
          </a:p>
          <a:p>
            <a:r>
              <a:rPr lang="en-US" sz="1200" b="1" i="0" kern="1200" dirty="0">
                <a:solidFill>
                  <a:schemeClr val="tx1"/>
                </a:solidFill>
                <a:effectLst/>
                <a:latin typeface="+mn-lt"/>
                <a:ea typeface="+mn-ea"/>
                <a:cs typeface="+mn-cs"/>
              </a:rPr>
              <a:t>Urinary tract obstruction</a:t>
            </a:r>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36</a:t>
            </a:fld>
            <a:endParaRPr lang="en-US"/>
          </a:p>
        </p:txBody>
      </p:sp>
    </p:spTree>
    <p:extLst>
      <p:ext uri="{BB962C8B-B14F-4D97-AF65-F5344CB8AC3E}">
        <p14:creationId xmlns:p14="http://schemas.microsoft.com/office/powerpoint/2010/main" val="1960716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a:latin typeface="Arial" pitchFamily="34" charset="0"/>
            </a:endParaRPr>
          </a:p>
        </p:txBody>
      </p:sp>
      <p:sp>
        <p:nvSpPr>
          <p:cNvPr id="44036" name="Slide Number Placeholder 3"/>
          <p:cNvSpPr>
            <a:spLocks noGrp="1"/>
          </p:cNvSpPr>
          <p:nvPr>
            <p:ph type="sldNum" sz="quarter" idx="5"/>
          </p:nvPr>
        </p:nvSpPr>
        <p:spPr>
          <a:noFill/>
        </p:spPr>
        <p:txBody>
          <a:bodyPr/>
          <a:lstStyle/>
          <a:p>
            <a:fld id="{A0F37773-F3B8-480C-8490-6A0656AEE5E5}" type="slidenum">
              <a:rPr lang="en-US" smtClean="0">
                <a:latin typeface="Arial" pitchFamily="34" charset="0"/>
              </a:rPr>
              <a:pPr/>
              <a:t>38</a:t>
            </a:fld>
            <a:endParaRPr lang="en-US">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Fujisaki K, </a:t>
            </a:r>
            <a:r>
              <a:rPr lang="en-US" sz="1300" dirty="0" err="1"/>
              <a:t>Tsuruya</a:t>
            </a:r>
            <a:r>
              <a:rPr lang="en-US" sz="1300" dirty="0"/>
              <a:t> K, Nakano T, Taniguchi M, Higashi H, </a:t>
            </a:r>
            <a:r>
              <a:rPr lang="en-US" sz="1300" dirty="0" err="1"/>
              <a:t>Katafuchi</a:t>
            </a:r>
            <a:r>
              <a:rPr lang="en-US" sz="1300" dirty="0"/>
              <a:t> R, Kanai H, Nakayama M, Hirakata H, </a:t>
            </a:r>
            <a:r>
              <a:rPr lang="en-US" sz="1300" dirty="0" err="1"/>
              <a:t>Kitazono</a:t>
            </a:r>
            <a:r>
              <a:rPr lang="en-US" sz="1300" dirty="0"/>
              <a:t> T. Impact of combined losartan/hydrochlorothiazide on proteinuria in patients with chronic kidney disease and hypertension. </a:t>
            </a:r>
            <a:r>
              <a:rPr lang="en-US" sz="1300" i="1" dirty="0" err="1"/>
              <a:t>Hypertens</a:t>
            </a:r>
            <a:r>
              <a:rPr lang="en-US" sz="1300" i="1" dirty="0"/>
              <a:t> Res</a:t>
            </a:r>
            <a:r>
              <a:rPr lang="en-US" sz="1300" dirty="0"/>
              <a:t>. 2014;37(11):993-998.</a:t>
            </a:r>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40</a:t>
            </a:fld>
            <a:endParaRPr lang="en-US"/>
          </a:p>
        </p:txBody>
      </p:sp>
    </p:spTree>
    <p:extLst>
      <p:ext uri="{BB962C8B-B14F-4D97-AF65-F5344CB8AC3E}">
        <p14:creationId xmlns:p14="http://schemas.microsoft.com/office/powerpoint/2010/main" val="2185905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Avoid  combination of </a:t>
            </a:r>
            <a:r>
              <a:rPr lang="en-US" sz="1300" dirty="0" err="1"/>
              <a:t>ACEi</a:t>
            </a:r>
            <a:r>
              <a:rPr lang="en-US" sz="1300" dirty="0"/>
              <a:t> and ARB. Data has shown an increase in adverse events, particularly impaired kidney function and hyperkalemia.1,2</a:t>
            </a:r>
          </a:p>
          <a:p>
            <a:endParaRPr lang="en-US" sz="1300" dirty="0"/>
          </a:p>
          <a:p>
            <a:r>
              <a:rPr lang="de-DE" sz="1300" dirty="0"/>
              <a:t>1. Kunz R, Friedrich C,Wolbers M, Mann JF. Meta-analysis: </a:t>
            </a:r>
            <a:r>
              <a:rPr lang="en-US" sz="1300" dirty="0"/>
              <a:t>effect of monotherapy and combination therapy with inhibitors of</a:t>
            </a:r>
          </a:p>
          <a:p>
            <a:r>
              <a:rPr lang="en-US" sz="1300" dirty="0"/>
              <a:t>the renin angiotensin system on proteinuria in renal disease. </a:t>
            </a:r>
            <a:r>
              <a:rPr lang="en-US" sz="1300" i="1" dirty="0"/>
              <a:t>Ann </a:t>
            </a:r>
            <a:r>
              <a:rPr lang="sv-SE" sz="1300" i="1" dirty="0"/>
              <a:t>Intern Med</a:t>
            </a:r>
            <a:r>
              <a:rPr lang="sv-SE" sz="1300" dirty="0"/>
              <a:t>. Jan 1 2008;148(1):30-48.</a:t>
            </a:r>
          </a:p>
          <a:p>
            <a:endParaRPr lang="en-US" sz="1300" dirty="0"/>
          </a:p>
          <a:p>
            <a:r>
              <a:rPr lang="en-US" sz="1300" dirty="0"/>
              <a:t>2. Mann JF, </a:t>
            </a:r>
            <a:r>
              <a:rPr lang="en-US" sz="1300" dirty="0" err="1"/>
              <a:t>Schmieder</a:t>
            </a:r>
            <a:r>
              <a:rPr lang="en-US" sz="1300" dirty="0"/>
              <a:t> RE, McQueen M, et al. Renal outcomes with </a:t>
            </a:r>
            <a:r>
              <a:rPr lang="en-US" sz="1300" dirty="0" err="1"/>
              <a:t>telmisartan</a:t>
            </a:r>
            <a:r>
              <a:rPr lang="en-US" sz="1300" dirty="0"/>
              <a:t>, </a:t>
            </a:r>
            <a:r>
              <a:rPr lang="en-US" sz="1300" dirty="0" err="1"/>
              <a:t>ramipril</a:t>
            </a:r>
            <a:r>
              <a:rPr lang="en-US" sz="1300" dirty="0"/>
              <a:t>, or both, in people at high vascular risk (the ONTARGET study): a </a:t>
            </a:r>
            <a:r>
              <a:rPr lang="en-US" sz="1300" dirty="0" err="1"/>
              <a:t>multicentre</a:t>
            </a:r>
            <a:r>
              <a:rPr lang="en-US" sz="1300" dirty="0"/>
              <a:t>, </a:t>
            </a:r>
            <a:r>
              <a:rPr lang="en-US" sz="1300" dirty="0" err="1"/>
              <a:t>randomised</a:t>
            </a:r>
            <a:r>
              <a:rPr lang="en-US" sz="1300" dirty="0"/>
              <a:t>, </a:t>
            </a:r>
            <a:r>
              <a:rPr lang="en-US" sz="1300" dirty="0" err="1"/>
              <a:t>doubleblind</a:t>
            </a:r>
            <a:r>
              <a:rPr lang="en-US" sz="1300" dirty="0"/>
              <a:t>, controlled trial. </a:t>
            </a:r>
            <a:r>
              <a:rPr lang="en-US" sz="1300" i="1" dirty="0"/>
              <a:t>Lancet</a:t>
            </a:r>
            <a:r>
              <a:rPr lang="en-US" sz="1300" dirty="0"/>
              <a:t>. Aug 16 2008;372(9638):547-553</a:t>
            </a:r>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41</a:t>
            </a:fld>
            <a:endParaRPr lang="en-US"/>
          </a:p>
        </p:txBody>
      </p:sp>
    </p:spTree>
    <p:extLst>
      <p:ext uri="{BB962C8B-B14F-4D97-AF65-F5344CB8AC3E}">
        <p14:creationId xmlns:p14="http://schemas.microsoft.com/office/powerpoint/2010/main" val="353857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 July 10, 2019 the President </a:t>
            </a:r>
            <a:r>
              <a:rPr lang="en-US" sz="1200" b="1" i="0" u="none" strike="noStrike" kern="1200" dirty="0">
                <a:solidFill>
                  <a:schemeClr val="tx1"/>
                </a:solidFill>
                <a:effectLst/>
                <a:latin typeface="+mn-lt"/>
                <a:ea typeface="+mn-ea"/>
                <a:cs typeface="+mn-cs"/>
                <a:hlinkClick r:id="rId3"/>
              </a:rPr>
              <a:t>launched</a:t>
            </a:r>
            <a:r>
              <a:rPr lang="en-US" sz="1200" b="0" i="0" kern="1200" dirty="0">
                <a:solidFill>
                  <a:schemeClr val="tx1"/>
                </a:solidFill>
                <a:effectLst/>
                <a:latin typeface="+mn-lt"/>
                <a:ea typeface="+mn-ea"/>
                <a:cs typeface="+mn-cs"/>
              </a:rPr>
              <a:t> the Advancing American Kidney Health Initiative at an event in Washington, DC, taking the largest steps forward in U.S. kidney care since the end-stage renal disease (ESRD) program began in 1973. </a:t>
            </a:r>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5</a:t>
            </a:fld>
            <a:endParaRPr lang="en-US"/>
          </a:p>
        </p:txBody>
      </p:sp>
    </p:spTree>
    <p:extLst>
      <p:ext uri="{BB962C8B-B14F-4D97-AF65-F5344CB8AC3E}">
        <p14:creationId xmlns:p14="http://schemas.microsoft.com/office/powerpoint/2010/main" val="23208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Metformin FDA approval 1994 based on -phenformin, which showed a greater risk of lactic acidosis associated with significant mortality. </a:t>
            </a:r>
          </a:p>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43</a:t>
            </a:fld>
            <a:endParaRPr lang="en-US"/>
          </a:p>
        </p:txBody>
      </p:sp>
    </p:spTree>
    <p:extLst>
      <p:ext uri="{BB962C8B-B14F-4D97-AF65-F5344CB8AC3E}">
        <p14:creationId xmlns:p14="http://schemas.microsoft.com/office/powerpoint/2010/main" val="2604769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44</a:t>
            </a:fld>
            <a:endParaRPr lang="en-US"/>
          </a:p>
        </p:txBody>
      </p:sp>
    </p:spTree>
    <p:extLst>
      <p:ext uri="{BB962C8B-B14F-4D97-AF65-F5344CB8AC3E}">
        <p14:creationId xmlns:p14="http://schemas.microsoft.com/office/powerpoint/2010/main" val="933546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KDIGO Lipid Guidelines FIRE and FORGET approach: Treat CKD patients (Non dialysis) with statins or Statin/ exterminate combinations without the need for follow up blood tests.</a:t>
            </a:r>
          </a:p>
          <a:p>
            <a:r>
              <a:rPr lang="en-US" sz="1300" u="sng" dirty="0">
                <a:hlinkClick r:id="rId3"/>
              </a:rPr>
              <a:t>http://kdigo.org/home/2013/11/04/kdigo-announces-publication-of-guideline-on-lipid-management/</a:t>
            </a:r>
            <a:endParaRPr lang="en-US" sz="1300" dirty="0"/>
          </a:p>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49</a:t>
            </a:fld>
            <a:endParaRPr lang="en-US"/>
          </a:p>
        </p:txBody>
      </p:sp>
    </p:spTree>
    <p:extLst>
      <p:ext uri="{BB962C8B-B14F-4D97-AF65-F5344CB8AC3E}">
        <p14:creationId xmlns:p14="http://schemas.microsoft.com/office/powerpoint/2010/main" val="2756700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50</a:t>
            </a:fld>
            <a:endParaRPr lang="en-US"/>
          </a:p>
        </p:txBody>
      </p:sp>
    </p:spTree>
    <p:extLst>
      <p:ext uri="{BB962C8B-B14F-4D97-AF65-F5344CB8AC3E}">
        <p14:creationId xmlns:p14="http://schemas.microsoft.com/office/powerpoint/2010/main" val="2856563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0C7E514-F015-4904-A6FF-9C168D65B150}" type="slidenum">
              <a:rPr lang="en-US" smtClean="0">
                <a:latin typeface="Arial" pitchFamily="34" charset="0"/>
              </a:rPr>
              <a:pPr/>
              <a:t>51</a:t>
            </a:fld>
            <a:endParaRPr lang="en-US">
              <a:latin typeface="Arial" pitchFamily="34" charset="0"/>
            </a:endParaRPr>
          </a:p>
        </p:txBody>
      </p:sp>
      <p:sp>
        <p:nvSpPr>
          <p:cNvPr id="45059" name="Rectangle 2"/>
          <p:cNvSpPr>
            <a:spLocks noGrp="1" noRot="1" noChangeAspect="1" noChangeArrowheads="1" noTextEdit="1"/>
          </p:cNvSpPr>
          <p:nvPr>
            <p:ph type="sldImg"/>
          </p:nvPr>
        </p:nvSpPr>
        <p:spPr>
          <a:xfrm>
            <a:off x="457200" y="720725"/>
            <a:ext cx="6402388" cy="3600450"/>
          </a:xfrm>
          <a:ln/>
        </p:spPr>
      </p:sp>
      <p:sp>
        <p:nvSpPr>
          <p:cNvPr id="45060" name="Rectangle 3"/>
          <p:cNvSpPr>
            <a:spLocks noGrp="1" noChangeArrowheads="1"/>
          </p:cNvSpPr>
          <p:nvPr>
            <p:ph type="body" idx="1"/>
          </p:nvPr>
        </p:nvSpPr>
        <p:spPr>
          <a:noFill/>
          <a:ln/>
        </p:spPr>
        <p:txBody>
          <a:bodyPr/>
          <a:lstStyle/>
          <a:p>
            <a:pPr defTabSz="966612">
              <a:defRPr/>
            </a:pPr>
            <a:r>
              <a:rPr lang="en-US" sz="1300" dirty="0"/>
              <a:t>Many CKD complications, such as anemia and CKD-MBD, are typically managed by the nephrologist, particularly in the cases of advanced CKD and kidney failure. It is important to check these if and when referring, but in many cases managing them can be more the role of the nephrologist.</a:t>
            </a:r>
            <a:endParaRPr lang="en-US" dirty="0"/>
          </a:p>
          <a:p>
            <a:pPr eaLnBrk="1" hangingPunct="1"/>
            <a:endParaRPr lang="en-US" dirty="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52</a:t>
            </a:fld>
            <a:endParaRPr lang="en-US"/>
          </a:p>
        </p:txBody>
      </p:sp>
    </p:spTree>
    <p:extLst>
      <p:ext uri="{BB962C8B-B14F-4D97-AF65-F5344CB8AC3E}">
        <p14:creationId xmlns:p14="http://schemas.microsoft.com/office/powerpoint/2010/main" val="667118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sz="2600" dirty="0"/>
              <a:t>Correction of metabolic acidosis may slow CKD progression and improve patients functional status</a:t>
            </a:r>
            <a:r>
              <a:rPr lang="en-US" sz="2600" baseline="30000" dirty="0"/>
              <a:t>1,2</a:t>
            </a:r>
          </a:p>
          <a:p>
            <a:pPr defTabSz="966612">
              <a:defRPr/>
            </a:pPr>
            <a:endParaRPr lang="en-US" dirty="0"/>
          </a:p>
          <a:p>
            <a:pPr defTabSz="966612">
              <a:defRPr/>
            </a:pPr>
            <a:r>
              <a:rPr lang="en-US" dirty="0"/>
              <a:t>1) Mahajan A, </a:t>
            </a:r>
            <a:r>
              <a:rPr lang="en-US" dirty="0" err="1"/>
              <a:t>Simoni</a:t>
            </a:r>
            <a:r>
              <a:rPr lang="en-US" dirty="0"/>
              <a:t> J, </a:t>
            </a:r>
            <a:r>
              <a:rPr lang="en-US" dirty="0" err="1"/>
              <a:t>Sheather</a:t>
            </a:r>
            <a:r>
              <a:rPr lang="en-US" dirty="0"/>
              <a:t> S, </a:t>
            </a:r>
            <a:r>
              <a:rPr lang="en-US" dirty="0" err="1"/>
              <a:t>Broglio</a:t>
            </a:r>
            <a:r>
              <a:rPr lang="en-US" dirty="0"/>
              <a:t> K, Rajab M, Wesson D. Daily oral sodium bicarbonate preserves glomerular filtration rate by slowing its decline in early hypertensive nephropathy. </a:t>
            </a:r>
            <a:r>
              <a:rPr lang="en-US" i="1" dirty="0" err="1"/>
              <a:t>Kdney</a:t>
            </a:r>
            <a:r>
              <a:rPr lang="en-US" i="1" dirty="0"/>
              <a:t> Int</a:t>
            </a:r>
            <a:r>
              <a:rPr lang="en-US" dirty="0"/>
              <a:t>. 2010;78:303-309. </a:t>
            </a:r>
          </a:p>
          <a:p>
            <a:r>
              <a:rPr lang="en-US" dirty="0"/>
              <a:t>2) de Brito-</a:t>
            </a:r>
            <a:r>
              <a:rPr lang="en-US" dirty="0" err="1"/>
              <a:t>Ashurst</a:t>
            </a:r>
            <a:r>
              <a:rPr lang="en-US" dirty="0"/>
              <a:t> I, </a:t>
            </a:r>
            <a:r>
              <a:rPr lang="en-US" dirty="0" err="1"/>
              <a:t>Varagunam</a:t>
            </a:r>
            <a:r>
              <a:rPr lang="en-US" dirty="0"/>
              <a:t> M, </a:t>
            </a:r>
            <a:r>
              <a:rPr lang="en-US" dirty="0" err="1"/>
              <a:t>Raftery</a:t>
            </a:r>
            <a:r>
              <a:rPr lang="en-US" dirty="0"/>
              <a:t> M, </a:t>
            </a:r>
            <a:r>
              <a:rPr lang="en-US" dirty="0" err="1"/>
              <a:t>Yaqoob</a:t>
            </a:r>
            <a:r>
              <a:rPr lang="en-US" dirty="0"/>
              <a:t> M. Bicarbonate supplementation slows progression of CKD and improves nutritional status</a:t>
            </a:r>
            <a:r>
              <a:rPr lang="en-US" i="1" dirty="0"/>
              <a:t>. J Am </a:t>
            </a:r>
            <a:r>
              <a:rPr lang="en-US" i="1" dirty="0" err="1"/>
              <a:t>Soc</a:t>
            </a:r>
            <a:r>
              <a:rPr lang="en-US" i="1" dirty="0"/>
              <a:t> </a:t>
            </a:r>
            <a:r>
              <a:rPr lang="en-US" i="1" dirty="0" err="1"/>
              <a:t>Nephrol</a:t>
            </a:r>
            <a:r>
              <a:rPr lang="en-US" dirty="0"/>
              <a:t>. 2009;20:2075-2084.</a:t>
            </a:r>
          </a:p>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55</a:t>
            </a:fld>
            <a:endParaRPr lang="en-US"/>
          </a:p>
        </p:txBody>
      </p:sp>
    </p:spTree>
    <p:extLst>
      <p:ext uri="{BB962C8B-B14F-4D97-AF65-F5344CB8AC3E}">
        <p14:creationId xmlns:p14="http://schemas.microsoft.com/office/powerpoint/2010/main" val="1406730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sz="2600" dirty="0"/>
              <a:t>Correction of metabolic acidosis may slow CKD progression and improve patients functional status</a:t>
            </a:r>
            <a:r>
              <a:rPr lang="en-US" sz="2600" baseline="30000" dirty="0"/>
              <a:t>1,2</a:t>
            </a:r>
          </a:p>
          <a:p>
            <a:pPr defTabSz="966612">
              <a:defRPr/>
            </a:pPr>
            <a:endParaRPr lang="en-US" dirty="0"/>
          </a:p>
          <a:p>
            <a:pPr defTabSz="966612">
              <a:defRPr/>
            </a:pPr>
            <a:r>
              <a:rPr lang="en-US" dirty="0"/>
              <a:t>1) Mahajan A, </a:t>
            </a:r>
            <a:r>
              <a:rPr lang="en-US" dirty="0" err="1"/>
              <a:t>Simoni</a:t>
            </a:r>
            <a:r>
              <a:rPr lang="en-US" dirty="0"/>
              <a:t> J, </a:t>
            </a:r>
            <a:r>
              <a:rPr lang="en-US" dirty="0" err="1"/>
              <a:t>Sheather</a:t>
            </a:r>
            <a:r>
              <a:rPr lang="en-US" dirty="0"/>
              <a:t> S, </a:t>
            </a:r>
            <a:r>
              <a:rPr lang="en-US" dirty="0" err="1"/>
              <a:t>Broglio</a:t>
            </a:r>
            <a:r>
              <a:rPr lang="en-US" dirty="0"/>
              <a:t> K, Rajab M, Wesson D. Daily oral sodium bicarbonate preserves glomerular filtration rate by slowing its decline in early hypertensive nephropathy. </a:t>
            </a:r>
            <a:r>
              <a:rPr lang="en-US" i="1" dirty="0" err="1"/>
              <a:t>Kdney</a:t>
            </a:r>
            <a:r>
              <a:rPr lang="en-US" i="1" dirty="0"/>
              <a:t> Int</a:t>
            </a:r>
            <a:r>
              <a:rPr lang="en-US" dirty="0"/>
              <a:t>. 2010;78:303-309. </a:t>
            </a:r>
          </a:p>
          <a:p>
            <a:r>
              <a:rPr lang="en-US" dirty="0"/>
              <a:t>2) de Brito-</a:t>
            </a:r>
            <a:r>
              <a:rPr lang="en-US" dirty="0" err="1"/>
              <a:t>Ashurst</a:t>
            </a:r>
            <a:r>
              <a:rPr lang="en-US" dirty="0"/>
              <a:t> I, </a:t>
            </a:r>
            <a:r>
              <a:rPr lang="en-US" dirty="0" err="1"/>
              <a:t>Varagunam</a:t>
            </a:r>
            <a:r>
              <a:rPr lang="en-US" dirty="0"/>
              <a:t> M, </a:t>
            </a:r>
            <a:r>
              <a:rPr lang="en-US" dirty="0" err="1"/>
              <a:t>Raftery</a:t>
            </a:r>
            <a:r>
              <a:rPr lang="en-US" dirty="0"/>
              <a:t> M, </a:t>
            </a:r>
            <a:r>
              <a:rPr lang="en-US" dirty="0" err="1"/>
              <a:t>Yaqoob</a:t>
            </a:r>
            <a:r>
              <a:rPr lang="en-US" dirty="0"/>
              <a:t> M. Bicarbonate supplementation slows progression of CKD and improves nutritional status</a:t>
            </a:r>
            <a:r>
              <a:rPr lang="en-US" i="1" dirty="0"/>
              <a:t>. J Am </a:t>
            </a:r>
            <a:r>
              <a:rPr lang="en-US" i="1" dirty="0" err="1"/>
              <a:t>Soc</a:t>
            </a:r>
            <a:r>
              <a:rPr lang="en-US" i="1" dirty="0"/>
              <a:t> </a:t>
            </a:r>
            <a:r>
              <a:rPr lang="en-US" i="1" dirty="0" err="1"/>
              <a:t>Nephrol</a:t>
            </a:r>
            <a:r>
              <a:rPr lang="en-US" dirty="0"/>
              <a:t>. 2009;20:2075-2084.</a:t>
            </a:r>
          </a:p>
        </p:txBody>
      </p:sp>
      <p:sp>
        <p:nvSpPr>
          <p:cNvPr id="4" name="Slide Number Placeholder 3"/>
          <p:cNvSpPr>
            <a:spLocks noGrp="1"/>
          </p:cNvSpPr>
          <p:nvPr>
            <p:ph type="sldNum" sz="quarter" idx="10"/>
          </p:nvPr>
        </p:nvSpPr>
        <p:spPr/>
        <p:txBody>
          <a:bodyPr/>
          <a:lstStyle/>
          <a:p>
            <a:fld id="{F9C30826-453F-4879-941E-DEB2F0836B09}" type="slidenum">
              <a:rPr lang="en-US" smtClean="0"/>
              <a:t>56</a:t>
            </a:fld>
            <a:endParaRPr lang="en-US"/>
          </a:p>
        </p:txBody>
      </p:sp>
    </p:spTree>
    <p:extLst>
      <p:ext uri="{BB962C8B-B14F-4D97-AF65-F5344CB8AC3E}">
        <p14:creationId xmlns:p14="http://schemas.microsoft.com/office/powerpoint/2010/main" val="3470217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271" indent="-302027" eaLnBrk="0" hangingPunct="0">
              <a:defRPr>
                <a:solidFill>
                  <a:schemeClr val="tx1"/>
                </a:solidFill>
                <a:latin typeface="Arial" pitchFamily="34" charset="0"/>
              </a:defRPr>
            </a:lvl2pPr>
            <a:lvl3pPr marL="1208109" indent="-241622" eaLnBrk="0" hangingPunct="0">
              <a:defRPr>
                <a:solidFill>
                  <a:schemeClr val="tx1"/>
                </a:solidFill>
                <a:latin typeface="Arial" pitchFamily="34" charset="0"/>
              </a:defRPr>
            </a:lvl3pPr>
            <a:lvl4pPr marL="1691353" indent="-241622" eaLnBrk="0" hangingPunct="0">
              <a:defRPr>
                <a:solidFill>
                  <a:schemeClr val="tx1"/>
                </a:solidFill>
                <a:latin typeface="Arial" pitchFamily="34" charset="0"/>
              </a:defRPr>
            </a:lvl4pPr>
            <a:lvl5pPr marL="2174595" indent="-241622" eaLnBrk="0" hangingPunct="0">
              <a:defRPr>
                <a:solidFill>
                  <a:schemeClr val="tx1"/>
                </a:solidFill>
                <a:latin typeface="Arial" pitchFamily="34" charset="0"/>
              </a:defRPr>
            </a:lvl5pPr>
            <a:lvl6pPr marL="2657839" indent="-241622" eaLnBrk="0" fontAlgn="base" hangingPunct="0">
              <a:spcBef>
                <a:spcPct val="0"/>
              </a:spcBef>
              <a:spcAft>
                <a:spcPct val="0"/>
              </a:spcAft>
              <a:defRPr>
                <a:solidFill>
                  <a:schemeClr val="tx1"/>
                </a:solidFill>
                <a:latin typeface="Arial" pitchFamily="34" charset="0"/>
              </a:defRPr>
            </a:lvl6pPr>
            <a:lvl7pPr marL="3141083" indent="-241622" eaLnBrk="0" fontAlgn="base" hangingPunct="0">
              <a:spcBef>
                <a:spcPct val="0"/>
              </a:spcBef>
              <a:spcAft>
                <a:spcPct val="0"/>
              </a:spcAft>
              <a:defRPr>
                <a:solidFill>
                  <a:schemeClr val="tx1"/>
                </a:solidFill>
                <a:latin typeface="Arial" pitchFamily="34" charset="0"/>
              </a:defRPr>
            </a:lvl7pPr>
            <a:lvl8pPr marL="3624327" indent="-241622" eaLnBrk="0" fontAlgn="base" hangingPunct="0">
              <a:spcBef>
                <a:spcPct val="0"/>
              </a:spcBef>
              <a:spcAft>
                <a:spcPct val="0"/>
              </a:spcAft>
              <a:defRPr>
                <a:solidFill>
                  <a:schemeClr val="tx1"/>
                </a:solidFill>
                <a:latin typeface="Arial" pitchFamily="34" charset="0"/>
              </a:defRPr>
            </a:lvl8pPr>
            <a:lvl9pPr marL="4107569" indent="-241622" eaLnBrk="0" fontAlgn="base" hangingPunct="0">
              <a:spcBef>
                <a:spcPct val="0"/>
              </a:spcBef>
              <a:spcAft>
                <a:spcPct val="0"/>
              </a:spcAft>
              <a:defRPr>
                <a:solidFill>
                  <a:schemeClr val="tx1"/>
                </a:solidFill>
                <a:latin typeface="Arial" pitchFamily="34" charset="0"/>
              </a:defRPr>
            </a:lvl9pPr>
          </a:lstStyle>
          <a:p>
            <a:pPr eaLnBrk="1" hangingPunct="1"/>
            <a:fld id="{D358296F-5D8E-443C-8334-B47435392C26}" type="slidenum">
              <a:rPr lang="en-US" altLang="en-US" smtClean="0"/>
              <a:pPr eaLnBrk="1" hangingPunct="1"/>
              <a:t>62</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a:solidFill>
                  <a:schemeClr val="tx1"/>
                </a:solidFill>
                <a:latin typeface="Arial" charset="0"/>
                <a:ea typeface="ＭＳ Ｐゴシック" pitchFamily="34" charset="-128"/>
              </a:defRPr>
            </a:lvl1pPr>
            <a:lvl2pPr marL="782021" indent="-300778" eaLnBrk="0" hangingPunct="0">
              <a:defRPr sz="4100">
                <a:solidFill>
                  <a:schemeClr val="tx1"/>
                </a:solidFill>
                <a:latin typeface="Arial" charset="0"/>
                <a:ea typeface="ＭＳ Ｐゴシック" pitchFamily="34" charset="-128"/>
              </a:defRPr>
            </a:lvl2pPr>
            <a:lvl3pPr marL="1203111" indent="-240622" eaLnBrk="0" hangingPunct="0">
              <a:defRPr sz="4100">
                <a:solidFill>
                  <a:schemeClr val="tx1"/>
                </a:solidFill>
                <a:latin typeface="Arial" charset="0"/>
                <a:ea typeface="ＭＳ Ｐゴシック" pitchFamily="34" charset="-128"/>
              </a:defRPr>
            </a:lvl3pPr>
            <a:lvl4pPr marL="1684355" indent="-240622" eaLnBrk="0" hangingPunct="0">
              <a:defRPr sz="4100">
                <a:solidFill>
                  <a:schemeClr val="tx1"/>
                </a:solidFill>
                <a:latin typeface="Arial" charset="0"/>
                <a:ea typeface="ＭＳ Ｐゴシック" pitchFamily="34" charset="-128"/>
              </a:defRPr>
            </a:lvl4pPr>
            <a:lvl5pPr marL="2165599" indent="-240622" eaLnBrk="0" hangingPunct="0">
              <a:defRPr sz="4100">
                <a:solidFill>
                  <a:schemeClr val="tx1"/>
                </a:solidFill>
                <a:latin typeface="Arial" charset="0"/>
                <a:ea typeface="ＭＳ Ｐゴシック" pitchFamily="34" charset="-128"/>
              </a:defRPr>
            </a:lvl5pPr>
            <a:lvl6pPr marL="2646844" indent="-240622" algn="ctr" eaLnBrk="0" fontAlgn="base" hangingPunct="0">
              <a:spcBef>
                <a:spcPct val="0"/>
              </a:spcBef>
              <a:spcAft>
                <a:spcPct val="0"/>
              </a:spcAft>
              <a:defRPr sz="4100">
                <a:solidFill>
                  <a:schemeClr val="tx1"/>
                </a:solidFill>
                <a:latin typeface="Arial" charset="0"/>
                <a:ea typeface="ＭＳ Ｐゴシック" pitchFamily="34" charset="-128"/>
              </a:defRPr>
            </a:lvl6pPr>
            <a:lvl7pPr marL="3128088" indent="-240622" algn="ctr" eaLnBrk="0" fontAlgn="base" hangingPunct="0">
              <a:spcBef>
                <a:spcPct val="0"/>
              </a:spcBef>
              <a:spcAft>
                <a:spcPct val="0"/>
              </a:spcAft>
              <a:defRPr sz="4100">
                <a:solidFill>
                  <a:schemeClr val="tx1"/>
                </a:solidFill>
                <a:latin typeface="Arial" charset="0"/>
                <a:ea typeface="ＭＳ Ｐゴシック" pitchFamily="34" charset="-128"/>
              </a:defRPr>
            </a:lvl7pPr>
            <a:lvl8pPr marL="3609333" indent="-240622" algn="ctr" eaLnBrk="0" fontAlgn="base" hangingPunct="0">
              <a:spcBef>
                <a:spcPct val="0"/>
              </a:spcBef>
              <a:spcAft>
                <a:spcPct val="0"/>
              </a:spcAft>
              <a:defRPr sz="4100">
                <a:solidFill>
                  <a:schemeClr val="tx1"/>
                </a:solidFill>
                <a:latin typeface="Arial" charset="0"/>
                <a:ea typeface="ＭＳ Ｐゴシック" pitchFamily="34" charset="-128"/>
              </a:defRPr>
            </a:lvl8pPr>
            <a:lvl9pPr marL="4090576" indent="-240622" algn="ctr" eaLnBrk="0" fontAlgn="base" hangingPunct="0">
              <a:spcBef>
                <a:spcPct val="0"/>
              </a:spcBef>
              <a:spcAft>
                <a:spcPct val="0"/>
              </a:spcAft>
              <a:defRPr sz="4100">
                <a:solidFill>
                  <a:schemeClr val="tx1"/>
                </a:solidFill>
                <a:latin typeface="Arial" charset="0"/>
                <a:ea typeface="ＭＳ Ｐゴシック" pitchFamily="34" charset="-128"/>
              </a:defRPr>
            </a:lvl9pPr>
          </a:lstStyle>
          <a:p>
            <a:fld id="{08C81E3F-A9BE-4C9C-AE54-DC9C1B15814A}" type="slidenum">
              <a:rPr lang="en-US" sz="1300">
                <a:solidFill>
                  <a:prstClr val="black"/>
                </a:solidFill>
              </a:rPr>
              <a:pPr/>
              <a:t>65</a:t>
            </a:fld>
            <a:endParaRPr lang="en-US" sz="1300">
              <a:solidFill>
                <a:prstClr val="black"/>
              </a:solidFill>
            </a:endParaRPr>
          </a:p>
        </p:txBody>
      </p:sp>
      <p:sp>
        <p:nvSpPr>
          <p:cNvPr id="119811" name="Slide Image Placeholder 1"/>
          <p:cNvSpPr>
            <a:spLocks noGrp="1" noRot="1" noChangeAspect="1" noTextEdit="1"/>
          </p:cNvSpPr>
          <p:nvPr>
            <p:ph type="sldImg"/>
          </p:nvPr>
        </p:nvSpPr>
        <p:spPr>
          <a:xfrm>
            <a:off x="457200" y="720725"/>
            <a:ext cx="6403975" cy="3602038"/>
          </a:xfrm>
          <a:solidFill>
            <a:srgbClr val="FFFFFF"/>
          </a:solidFill>
          <a:ln/>
        </p:spPr>
      </p:sp>
      <p:sp>
        <p:nvSpPr>
          <p:cNvPr id="119812" name="Notes Placeholder 2"/>
          <p:cNvSpPr>
            <a:spLocks noGrp="1"/>
          </p:cNvSpPr>
          <p:nvPr>
            <p:ph type="body" idx="1"/>
          </p:nvPr>
        </p:nvSpPr>
        <p:spPr>
          <a:xfrm>
            <a:off x="973669" y="4562237"/>
            <a:ext cx="5367867" cy="43188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15" tIns="49457" rIns="98915" bIns="49457"/>
          <a:lstStyle/>
          <a:p>
            <a:pPr eaLnBrk="1" hangingPunct="1"/>
            <a:r>
              <a:rPr lang="en-US" dirty="0" err="1">
                <a:latin typeface="Arial" charset="0"/>
                <a:ea typeface="ＭＳ Ｐゴシック" pitchFamily="34" charset="-128"/>
              </a:rPr>
              <a:t>Sequalea</a:t>
            </a:r>
            <a:r>
              <a:rPr lang="en-US" dirty="0">
                <a:latin typeface="Arial" charset="0"/>
                <a:ea typeface="ＭＳ Ｐゴシック" pitchFamily="34" charset="-128"/>
              </a:rPr>
              <a:t> of the disease that are improperly managed to consequences of misguided therapeutic </a:t>
            </a:r>
            <a:r>
              <a:rPr lang="en-US" dirty="0" err="1">
                <a:latin typeface="Arial" charset="0"/>
                <a:ea typeface="ＭＳ Ｐゴシック" pitchFamily="34" charset="-128"/>
              </a:rPr>
              <a:t>interventuions</a:t>
            </a:r>
            <a:endParaRPr lang="en-US" dirty="0">
              <a:latin typeface="Arial" charset="0"/>
              <a:ea typeface="ＭＳ Ｐゴシック" pitchFamily="34" charset="-128"/>
            </a:endParaRPr>
          </a:p>
          <a:p>
            <a:pPr eaLnBrk="1" hangingPunct="1"/>
            <a:r>
              <a:rPr lang="en-US" dirty="0">
                <a:latin typeface="Arial" charset="0"/>
                <a:ea typeface="ＭＳ Ｐゴシック" pitchFamily="34" charset="-128"/>
              </a:rPr>
              <a:t>Fink</a:t>
            </a:r>
          </a:p>
        </p:txBody>
      </p:sp>
      <p:sp>
        <p:nvSpPr>
          <p:cNvPr id="119813" name="Slide Number Placeholder 3"/>
          <p:cNvSpPr txBox="1">
            <a:spLocks noGrp="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15" tIns="49457" rIns="98915" bIns="49457" anchor="b"/>
          <a:lstStyle>
            <a:lvl1pPr defTabSz="939800" eaLnBrk="0" hangingPunct="0">
              <a:defRPr sz="4000">
                <a:solidFill>
                  <a:schemeClr val="tx1"/>
                </a:solidFill>
                <a:latin typeface="Arial" charset="0"/>
                <a:ea typeface="ＭＳ Ｐゴシック" pitchFamily="34" charset="-128"/>
              </a:defRPr>
            </a:lvl1pPr>
            <a:lvl2pPr marL="742950" indent="-285750" defTabSz="939800" eaLnBrk="0" hangingPunct="0">
              <a:defRPr sz="4000">
                <a:solidFill>
                  <a:schemeClr val="tx1"/>
                </a:solidFill>
                <a:latin typeface="Arial" charset="0"/>
                <a:ea typeface="ＭＳ Ｐゴシック" pitchFamily="34" charset="-128"/>
              </a:defRPr>
            </a:lvl2pPr>
            <a:lvl3pPr marL="1143000" indent="-228600" defTabSz="939800" eaLnBrk="0" hangingPunct="0">
              <a:defRPr sz="4000">
                <a:solidFill>
                  <a:schemeClr val="tx1"/>
                </a:solidFill>
                <a:latin typeface="Arial" charset="0"/>
                <a:ea typeface="ＭＳ Ｐゴシック" pitchFamily="34" charset="-128"/>
              </a:defRPr>
            </a:lvl3pPr>
            <a:lvl4pPr marL="1600200" indent="-228600" defTabSz="939800" eaLnBrk="0" hangingPunct="0">
              <a:defRPr sz="4000">
                <a:solidFill>
                  <a:schemeClr val="tx1"/>
                </a:solidFill>
                <a:latin typeface="Arial" charset="0"/>
                <a:ea typeface="ＭＳ Ｐゴシック" pitchFamily="34" charset="-128"/>
              </a:defRPr>
            </a:lvl4pPr>
            <a:lvl5pPr marL="2057400" indent="-228600" defTabSz="939800" eaLnBrk="0" hangingPunct="0">
              <a:defRPr sz="4000">
                <a:solidFill>
                  <a:schemeClr val="tx1"/>
                </a:solidFill>
                <a:latin typeface="Arial" charset="0"/>
                <a:ea typeface="ＭＳ Ｐゴシック" pitchFamily="34" charset="-128"/>
              </a:defRPr>
            </a:lvl5pPr>
            <a:lvl6pPr marL="25146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9pPr>
          </a:lstStyle>
          <a:p>
            <a:pPr algn="r" eaLnBrk="1" fontAlgn="base" hangingPunct="1">
              <a:spcBef>
                <a:spcPct val="0"/>
              </a:spcBef>
              <a:spcAft>
                <a:spcPct val="0"/>
              </a:spcAft>
            </a:pPr>
            <a:fld id="{3663B1A4-692A-4319-B4EF-8D462397A85B}" type="slidenum">
              <a:rPr lang="en-US" sz="1300">
                <a:solidFill>
                  <a:prstClr val="black"/>
                </a:solidFill>
                <a:latin typeface="Times New Roman" pitchFamily="18" charset="0"/>
              </a:rPr>
              <a:pPr algn="r" eaLnBrk="1" fontAlgn="base" hangingPunct="1">
                <a:spcBef>
                  <a:spcPct val="0"/>
                </a:spcBef>
                <a:spcAft>
                  <a:spcPct val="0"/>
                </a:spcAft>
              </a:pPr>
              <a:t>65</a:t>
            </a:fld>
            <a:endParaRPr lang="en-US" sz="1300">
              <a:solidFill>
                <a:prstClr val="black"/>
              </a:solidFill>
              <a:latin typeface="Times New Roman" pitchFamily="18" charset="0"/>
            </a:endParaRPr>
          </a:p>
        </p:txBody>
      </p:sp>
    </p:spTree>
    <p:extLst>
      <p:ext uri="{BB962C8B-B14F-4D97-AF65-F5344CB8AC3E}">
        <p14:creationId xmlns:p14="http://schemas.microsoft.com/office/powerpoint/2010/main" val="310794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’60s</a:t>
            </a:r>
            <a:endParaRPr lang="en-US" dirty="0"/>
          </a:p>
          <a:p>
            <a:r>
              <a:rPr lang="en-US" dirty="0"/>
              <a:t>On July 30, 1965 President Lyndon B. Johnson made Medicare law by signing H.R. 6675 in Independence, Missouri. Former President Truman was issued the very first Medicare card during the ceremony. In 1965, the budget for Medicare was around $10 billion.</a:t>
            </a:r>
          </a:p>
          <a:p>
            <a:r>
              <a:rPr lang="en-US" dirty="0"/>
              <a:t>In 1966, Medicare’s coverage took effect, as Americans age 65 and older were enrolled in </a:t>
            </a:r>
            <a:r>
              <a:rPr lang="en-US" dirty="0">
                <a:hlinkClick r:id="rId3"/>
              </a:rPr>
              <a:t>Part A</a:t>
            </a:r>
            <a:r>
              <a:rPr lang="en-US" dirty="0"/>
              <a:t> and millions of other seniors signed up for </a:t>
            </a:r>
            <a:r>
              <a:rPr lang="en-US" dirty="0">
                <a:hlinkClick r:id="rId4"/>
              </a:rPr>
              <a:t>Part B</a:t>
            </a:r>
            <a:r>
              <a:rPr lang="en-US" dirty="0"/>
              <a:t>. Nineteen million individuals signed up for Medicare during its first year.</a:t>
            </a:r>
          </a:p>
          <a:p>
            <a:r>
              <a:rPr lang="en-US" b="1" dirty="0"/>
              <a:t>The ’70s</a:t>
            </a:r>
            <a:endParaRPr lang="en-US" dirty="0"/>
          </a:p>
          <a:p>
            <a:r>
              <a:rPr lang="en-US" dirty="0"/>
              <a:t>In 1972, President Richard M. Nixon signed into the law the first major change to Medicare. The legislation expanded coverage to include individuals under the age of 65 with long-term disabilities and individuals with </a:t>
            </a:r>
            <a:r>
              <a:rPr lang="en-US" dirty="0">
                <a:hlinkClick r:id="rId5"/>
              </a:rPr>
              <a:t>end-stage renal disease</a:t>
            </a:r>
            <a:r>
              <a:rPr lang="en-US" dirty="0"/>
              <a:t> (ERSD). People with disabilities have to wait for Medicare coverage, but Americans with ESRD can get coverage as early as three months after they begin regular hospital dialysis treatments – </a:t>
            </a:r>
            <a:r>
              <a:rPr lang="en-US" dirty="0">
                <a:hlinkClick r:id="rId6"/>
              </a:rPr>
              <a:t>or immediately if they go through a home-dialysis training program and begin doing in-home dialysis</a:t>
            </a:r>
            <a:r>
              <a:rPr lang="en-US" dirty="0"/>
              <a:t>. This has served as a lifeline for Americans with kidney failure – a devastating and extremely expensive </a:t>
            </a:r>
            <a:r>
              <a:rPr lang="en-US" dirty="0" err="1"/>
              <a:t>diseas</a:t>
            </a:r>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6</a:t>
            </a:fld>
            <a:endParaRPr lang="en-US"/>
          </a:p>
        </p:txBody>
      </p:sp>
    </p:spTree>
    <p:extLst>
      <p:ext uri="{BB962C8B-B14F-4D97-AF65-F5344CB8AC3E}">
        <p14:creationId xmlns:p14="http://schemas.microsoft.com/office/powerpoint/2010/main" val="2039515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Tree>
    <p:extLst>
      <p:ext uri="{BB962C8B-B14F-4D97-AF65-F5344CB8AC3E}">
        <p14:creationId xmlns:p14="http://schemas.microsoft.com/office/powerpoint/2010/main" val="4047113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67</a:t>
            </a:fld>
            <a:endParaRPr lang="en-US"/>
          </a:p>
        </p:txBody>
      </p:sp>
    </p:spTree>
    <p:extLst>
      <p:ext uri="{BB962C8B-B14F-4D97-AF65-F5344CB8AC3E}">
        <p14:creationId xmlns:p14="http://schemas.microsoft.com/office/powerpoint/2010/main" val="2107950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100">
                <a:solidFill>
                  <a:schemeClr val="tx1"/>
                </a:solidFill>
                <a:latin typeface="Arial" charset="0"/>
                <a:ea typeface="ＭＳ Ｐゴシック" pitchFamily="34" charset="-128"/>
              </a:defRPr>
            </a:lvl1pPr>
            <a:lvl2pPr marL="782021" indent="-300778" eaLnBrk="0" hangingPunct="0">
              <a:defRPr sz="4100">
                <a:solidFill>
                  <a:schemeClr val="tx1"/>
                </a:solidFill>
                <a:latin typeface="Arial" charset="0"/>
                <a:ea typeface="ＭＳ Ｐゴシック" pitchFamily="34" charset="-128"/>
              </a:defRPr>
            </a:lvl2pPr>
            <a:lvl3pPr marL="1203111" indent="-240622" eaLnBrk="0" hangingPunct="0">
              <a:defRPr sz="4100">
                <a:solidFill>
                  <a:schemeClr val="tx1"/>
                </a:solidFill>
                <a:latin typeface="Arial" charset="0"/>
                <a:ea typeface="ＭＳ Ｐゴシック" pitchFamily="34" charset="-128"/>
              </a:defRPr>
            </a:lvl3pPr>
            <a:lvl4pPr marL="1684355" indent="-240622" eaLnBrk="0" hangingPunct="0">
              <a:defRPr sz="4100">
                <a:solidFill>
                  <a:schemeClr val="tx1"/>
                </a:solidFill>
                <a:latin typeface="Arial" charset="0"/>
                <a:ea typeface="ＭＳ Ｐゴシック" pitchFamily="34" charset="-128"/>
              </a:defRPr>
            </a:lvl4pPr>
            <a:lvl5pPr marL="2165599" indent="-240622" eaLnBrk="0" hangingPunct="0">
              <a:defRPr sz="4100">
                <a:solidFill>
                  <a:schemeClr val="tx1"/>
                </a:solidFill>
                <a:latin typeface="Arial" charset="0"/>
                <a:ea typeface="ＭＳ Ｐゴシック" pitchFamily="34" charset="-128"/>
              </a:defRPr>
            </a:lvl5pPr>
            <a:lvl6pPr marL="2646844" indent="-240622" algn="ctr" eaLnBrk="0" fontAlgn="base" hangingPunct="0">
              <a:spcBef>
                <a:spcPct val="0"/>
              </a:spcBef>
              <a:spcAft>
                <a:spcPct val="0"/>
              </a:spcAft>
              <a:defRPr sz="4100">
                <a:solidFill>
                  <a:schemeClr val="tx1"/>
                </a:solidFill>
                <a:latin typeface="Arial" charset="0"/>
                <a:ea typeface="ＭＳ Ｐゴシック" pitchFamily="34" charset="-128"/>
              </a:defRPr>
            </a:lvl6pPr>
            <a:lvl7pPr marL="3128088" indent="-240622" algn="ctr" eaLnBrk="0" fontAlgn="base" hangingPunct="0">
              <a:spcBef>
                <a:spcPct val="0"/>
              </a:spcBef>
              <a:spcAft>
                <a:spcPct val="0"/>
              </a:spcAft>
              <a:defRPr sz="4100">
                <a:solidFill>
                  <a:schemeClr val="tx1"/>
                </a:solidFill>
                <a:latin typeface="Arial" charset="0"/>
                <a:ea typeface="ＭＳ Ｐゴシック" pitchFamily="34" charset="-128"/>
              </a:defRPr>
            </a:lvl7pPr>
            <a:lvl8pPr marL="3609333" indent="-240622" algn="ctr" eaLnBrk="0" fontAlgn="base" hangingPunct="0">
              <a:spcBef>
                <a:spcPct val="0"/>
              </a:spcBef>
              <a:spcAft>
                <a:spcPct val="0"/>
              </a:spcAft>
              <a:defRPr sz="4100">
                <a:solidFill>
                  <a:schemeClr val="tx1"/>
                </a:solidFill>
                <a:latin typeface="Arial" charset="0"/>
                <a:ea typeface="ＭＳ Ｐゴシック" pitchFamily="34" charset="-128"/>
              </a:defRPr>
            </a:lvl8pPr>
            <a:lvl9pPr marL="4090576" indent="-240622" algn="ctr" eaLnBrk="0" fontAlgn="base" hangingPunct="0">
              <a:spcBef>
                <a:spcPct val="0"/>
              </a:spcBef>
              <a:spcAft>
                <a:spcPct val="0"/>
              </a:spcAft>
              <a:defRPr sz="4100">
                <a:solidFill>
                  <a:schemeClr val="tx1"/>
                </a:solidFill>
                <a:latin typeface="Arial" charset="0"/>
                <a:ea typeface="ＭＳ Ｐゴシック" pitchFamily="34" charset="-128"/>
              </a:defRPr>
            </a:lvl9pPr>
          </a:lstStyle>
          <a:p>
            <a:fld id="{5F1250AF-322D-48FA-8967-A258CA590954}" type="slidenum">
              <a:rPr lang="en-US" sz="1300">
                <a:solidFill>
                  <a:prstClr val="black"/>
                </a:solidFill>
              </a:rPr>
              <a:pPr/>
              <a:t>69</a:t>
            </a:fld>
            <a:endParaRPr lang="en-US" sz="1300">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nephrology referral before the onset of chronic kidney failure remains common.  U.S. data from 2011 reveal 42.1% of new dialysis starts had no prior  nephrology care.*</a:t>
            </a:r>
          </a:p>
          <a:p>
            <a:pPr fontAlgn="base">
              <a:spcBef>
                <a:spcPct val="0"/>
              </a:spcBef>
              <a:spcAft>
                <a:spcPct val="0"/>
              </a:spcAft>
            </a:pPr>
            <a:endParaRPr lang="en-US" sz="1300" dirty="0">
              <a:ea typeface="ＭＳ Ｐゴシック" pitchFamily="34" charset="-128"/>
            </a:endParaRPr>
          </a:p>
          <a:p>
            <a:pPr fontAlgn="base">
              <a:spcBef>
                <a:spcPct val="0"/>
              </a:spcBef>
              <a:spcAft>
                <a:spcPct val="0"/>
              </a:spcAft>
            </a:pPr>
            <a:r>
              <a:rPr lang="en-US" sz="1300" dirty="0">
                <a:ea typeface="ＭＳ Ｐゴシック" pitchFamily="34" charset="-128"/>
              </a:rPr>
              <a:t>*USRDS 2013 Annual Data Report</a:t>
            </a:r>
          </a:p>
          <a:p>
            <a:pPr fontAlgn="base">
              <a:spcBef>
                <a:spcPct val="0"/>
              </a:spcBef>
              <a:spcAft>
                <a:spcPct val="0"/>
              </a:spcAft>
            </a:pPr>
            <a:r>
              <a:rPr lang="en-US" sz="1300" dirty="0">
                <a:ea typeface="ＭＳ Ｐゴシック" pitchFamily="34" charset="-128"/>
                <a:hlinkClick r:id="rId3"/>
              </a:rPr>
              <a:t>www.usrds.org</a:t>
            </a:r>
            <a:endParaRPr lang="en-US" sz="130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70</a:t>
            </a:fld>
            <a:endParaRPr lang="en-US"/>
          </a:p>
        </p:txBody>
      </p:sp>
    </p:spTree>
    <p:extLst>
      <p:ext uri="{BB962C8B-B14F-4D97-AF65-F5344CB8AC3E}">
        <p14:creationId xmlns:p14="http://schemas.microsoft.com/office/powerpoint/2010/main" val="71192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Overall there are more than 50 studies in the published literature and a meta-analysis of 22 of these studies from 10 different countries serves to underline some of the key messages (Table), giving an indication of the size of the differences in mortality and hospital length of stay and also highlighting the significantly lower serum albumin level in late referred patients.1,2</a:t>
            </a:r>
          </a:p>
          <a:p>
            <a:endParaRPr lang="en-US" sz="1300" dirty="0"/>
          </a:p>
          <a:p>
            <a:pPr defTabSz="966612">
              <a:defRPr/>
            </a:pPr>
            <a:r>
              <a:rPr lang="en-US" sz="1300" dirty="0"/>
              <a:t>1. </a:t>
            </a:r>
            <a:r>
              <a:rPr lang="en-US" altLang="en-US" sz="1300" dirty="0"/>
              <a:t>Kidney Disease: Improving Global Outcomes (KDIGO) CKD Work Group. </a:t>
            </a:r>
            <a:r>
              <a:rPr lang="en-US" altLang="en-US" sz="1300" i="1" dirty="0"/>
              <a:t>Kidney </a:t>
            </a:r>
            <a:r>
              <a:rPr lang="en-US" altLang="en-US" sz="1300" i="1" dirty="0" err="1"/>
              <a:t>Int</a:t>
            </a:r>
            <a:r>
              <a:rPr lang="en-US" altLang="en-US" sz="1300" i="1" dirty="0"/>
              <a:t> </a:t>
            </a:r>
            <a:r>
              <a:rPr lang="en-US" altLang="en-US" sz="1300" i="1" dirty="0" err="1"/>
              <a:t>Suppls</a:t>
            </a:r>
            <a:r>
              <a:rPr lang="en-US" altLang="en-US" sz="1300" dirty="0"/>
              <a:t>. 2013;3:1-150.</a:t>
            </a:r>
          </a:p>
          <a:p>
            <a:endParaRPr lang="en-US" sz="1300" dirty="0"/>
          </a:p>
          <a:p>
            <a:r>
              <a:rPr lang="en-US" sz="1300" dirty="0"/>
              <a:t>2. Chan MR, Dall AT, Fletcher KE et al. Outcomes in patients with chronic kidney disease referred late to nephrologists: a meta-analysis. Am J Med. 2007; 120: 1063-1070.</a:t>
            </a:r>
          </a:p>
          <a:p>
            <a:r>
              <a:rPr lang="en-US" dirty="0"/>
              <a:t>http://download.journals.elsevierhealth.com/pdfs/journals/0002-9343/PIIS000293430700664X.pdf</a:t>
            </a:r>
          </a:p>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71</a:t>
            </a:fld>
            <a:endParaRPr lang="en-US"/>
          </a:p>
        </p:txBody>
      </p:sp>
    </p:spTree>
    <p:extLst>
      <p:ext uri="{BB962C8B-B14F-4D97-AF65-F5344CB8AC3E}">
        <p14:creationId xmlns:p14="http://schemas.microsoft.com/office/powerpoint/2010/main" val="2602962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500">
                <a:solidFill>
                  <a:schemeClr val="tx1"/>
                </a:solidFill>
                <a:latin typeface="Times New Roman" pitchFamily="18" charset="0"/>
                <a:ea typeface="MS PGothic" pitchFamily="34" charset="-128"/>
              </a:defRPr>
            </a:lvl1pPr>
            <a:lvl2pPr marL="773513" indent="-297505" eaLnBrk="0" hangingPunct="0">
              <a:defRPr sz="2500">
                <a:solidFill>
                  <a:schemeClr val="tx1"/>
                </a:solidFill>
                <a:latin typeface="Times New Roman" pitchFamily="18" charset="0"/>
                <a:ea typeface="MS PGothic" pitchFamily="34" charset="-128"/>
              </a:defRPr>
            </a:lvl2pPr>
            <a:lvl3pPr marL="1190021" indent="-238004" eaLnBrk="0" hangingPunct="0">
              <a:defRPr sz="2500">
                <a:solidFill>
                  <a:schemeClr val="tx1"/>
                </a:solidFill>
                <a:latin typeface="Times New Roman" pitchFamily="18" charset="0"/>
                <a:ea typeface="MS PGothic" pitchFamily="34" charset="-128"/>
              </a:defRPr>
            </a:lvl3pPr>
            <a:lvl4pPr marL="1666029" indent="-238004" eaLnBrk="0" hangingPunct="0">
              <a:defRPr sz="2500">
                <a:solidFill>
                  <a:schemeClr val="tx1"/>
                </a:solidFill>
                <a:latin typeface="Times New Roman" pitchFamily="18" charset="0"/>
                <a:ea typeface="MS PGothic" pitchFamily="34" charset="-128"/>
              </a:defRPr>
            </a:lvl4pPr>
            <a:lvl5pPr marL="2142037" indent="-238004" eaLnBrk="0" hangingPunct="0">
              <a:defRPr sz="2500">
                <a:solidFill>
                  <a:schemeClr val="tx1"/>
                </a:solidFill>
                <a:latin typeface="Times New Roman" pitchFamily="18" charset="0"/>
                <a:ea typeface="MS PGothic" pitchFamily="34" charset="-128"/>
              </a:defRPr>
            </a:lvl5pPr>
            <a:lvl6pPr marL="2618046" indent="-238004" algn="ctr" eaLnBrk="0" fontAlgn="base" hangingPunct="0">
              <a:spcBef>
                <a:spcPct val="0"/>
              </a:spcBef>
              <a:spcAft>
                <a:spcPct val="0"/>
              </a:spcAft>
              <a:defRPr sz="2500">
                <a:solidFill>
                  <a:schemeClr val="tx1"/>
                </a:solidFill>
                <a:latin typeface="Times New Roman" pitchFamily="18" charset="0"/>
                <a:ea typeface="MS PGothic" pitchFamily="34" charset="-128"/>
              </a:defRPr>
            </a:lvl6pPr>
            <a:lvl7pPr marL="3094053" indent="-238004" algn="ctr" eaLnBrk="0" fontAlgn="base" hangingPunct="0">
              <a:spcBef>
                <a:spcPct val="0"/>
              </a:spcBef>
              <a:spcAft>
                <a:spcPct val="0"/>
              </a:spcAft>
              <a:defRPr sz="2500">
                <a:solidFill>
                  <a:schemeClr val="tx1"/>
                </a:solidFill>
                <a:latin typeface="Times New Roman" pitchFamily="18" charset="0"/>
                <a:ea typeface="MS PGothic" pitchFamily="34" charset="-128"/>
              </a:defRPr>
            </a:lvl7pPr>
            <a:lvl8pPr marL="3570061" indent="-238004" algn="ctr" eaLnBrk="0" fontAlgn="base" hangingPunct="0">
              <a:spcBef>
                <a:spcPct val="0"/>
              </a:spcBef>
              <a:spcAft>
                <a:spcPct val="0"/>
              </a:spcAft>
              <a:defRPr sz="2500">
                <a:solidFill>
                  <a:schemeClr val="tx1"/>
                </a:solidFill>
                <a:latin typeface="Times New Roman" pitchFamily="18" charset="0"/>
                <a:ea typeface="MS PGothic" pitchFamily="34" charset="-128"/>
              </a:defRPr>
            </a:lvl8pPr>
            <a:lvl9pPr marL="4046069" indent="-238004" algn="ctr" eaLnBrk="0" fontAlgn="base" hangingPunct="0">
              <a:spcBef>
                <a:spcPct val="0"/>
              </a:spcBef>
              <a:spcAft>
                <a:spcPct val="0"/>
              </a:spcAft>
              <a:defRPr sz="2500">
                <a:solidFill>
                  <a:schemeClr val="tx1"/>
                </a:solidFill>
                <a:latin typeface="Times New Roman" pitchFamily="18" charset="0"/>
                <a:ea typeface="MS PGothic" pitchFamily="34" charset="-128"/>
              </a:defRPr>
            </a:lvl9pPr>
          </a:lstStyle>
          <a:p>
            <a:pPr eaLnBrk="1" hangingPunct="1"/>
            <a:fld id="{F4AB81A1-2CEB-4837-B524-2AEA1284F4F2}" type="slidenum">
              <a:rPr lang="en-US" altLang="en-US" sz="1300"/>
              <a:pPr eaLnBrk="1" hangingPunct="1"/>
              <a:t>73</a:t>
            </a:fld>
            <a:endParaRPr lang="en-US" altLang="en-US" sz="13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Times New Roman" charset="0"/>
                <a:ea typeface="ＭＳ Ｐゴシック" charset="0"/>
              </a:rPr>
              <a:t>There are essentially three options to a patient facing ESRD:</a:t>
            </a:r>
          </a:p>
          <a:p>
            <a:pPr eaLnBrk="1" hangingPunct="1">
              <a:defRPr/>
            </a:pPr>
            <a:r>
              <a:rPr lang="en-US" dirty="0">
                <a:latin typeface="Times New Roman" charset="0"/>
                <a:ea typeface="ＭＳ Ｐゴシック" charset="0"/>
              </a:rPr>
              <a:t>1- Dialysis</a:t>
            </a:r>
          </a:p>
          <a:p>
            <a:pPr eaLnBrk="1" hangingPunct="1">
              <a:defRPr/>
            </a:pPr>
            <a:r>
              <a:rPr lang="en-US" dirty="0">
                <a:latin typeface="Times New Roman" charset="0"/>
                <a:ea typeface="ＭＳ Ｐゴシック" charset="0"/>
              </a:rPr>
              <a:t>2- Transplantation, which has been clearly shown to be the best treatment option</a:t>
            </a:r>
          </a:p>
          <a:p>
            <a:pPr eaLnBrk="1" hangingPunct="1">
              <a:defRPr/>
            </a:pPr>
            <a:r>
              <a:rPr lang="en-US" dirty="0">
                <a:latin typeface="Times New Roman" charset="0"/>
                <a:ea typeface="ＭＳ Ｐゴシック" charset="0"/>
              </a:rPr>
              <a:t>3- or no renal replacement therapy leading to a certain death over time (an average of 10 to 90 days). </a:t>
            </a:r>
          </a:p>
          <a:p>
            <a:pPr eaLnBrk="1" hangingPunct="1">
              <a:defRPr/>
            </a:pPr>
            <a:r>
              <a:rPr lang="en-US" dirty="0">
                <a:latin typeface="Times New Roman" charset="0"/>
                <a:ea typeface="ＭＳ Ｐゴシック" charset="0"/>
              </a:rPr>
              <a:t>The relationship between the different renal replacement options is illustrated in this figure. Patients can start either PD or HD and switch to either modalities then receive a kidney transplant or they can also receive a pre-emptive kidney transplant.</a:t>
            </a:r>
          </a:p>
        </p:txBody>
      </p:sp>
    </p:spTree>
    <p:extLst>
      <p:ext uri="{BB962C8B-B14F-4D97-AF65-F5344CB8AC3E}">
        <p14:creationId xmlns:p14="http://schemas.microsoft.com/office/powerpoint/2010/main" val="2949221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Medicare program for the elderly was enacted in 1965. Seven years later, in 1972, Medicare eligibility was extended both to disabled persons aged 18 to 64 and to persons with irreversible kidney failure who required dialysis or transplantation. When Medicare eligibility was first extended to beneficiaries with ESRD, only about 10,000 individuals were receiving dialysis (Rettig, 2011). By 2016, this patient group grew to 511,270. Even though the ESRD population remains at less than 1% of the total Medicare population, it has accounted for about 7% of Medicare fee-for-service spending in recent years (Figure 9.2).</a:t>
            </a:r>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74</a:t>
            </a:fld>
            <a:endParaRPr lang="en-US"/>
          </a:p>
        </p:txBody>
      </p:sp>
    </p:spTree>
    <p:extLst>
      <p:ext uri="{BB962C8B-B14F-4D97-AF65-F5344CB8AC3E}">
        <p14:creationId xmlns:p14="http://schemas.microsoft.com/office/powerpoint/2010/main" val="3417446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75</a:t>
            </a:fld>
            <a:endParaRPr lang="en-US"/>
          </a:p>
        </p:txBody>
      </p:sp>
    </p:spTree>
    <p:extLst>
      <p:ext uri="{BB962C8B-B14F-4D97-AF65-F5344CB8AC3E}">
        <p14:creationId xmlns:p14="http://schemas.microsoft.com/office/powerpoint/2010/main" val="11037551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76</a:t>
            </a:fld>
            <a:endParaRPr lang="en-US"/>
          </a:p>
        </p:txBody>
      </p:sp>
    </p:spTree>
    <p:extLst>
      <p:ext uri="{BB962C8B-B14F-4D97-AF65-F5344CB8AC3E}">
        <p14:creationId xmlns:p14="http://schemas.microsoft.com/office/powerpoint/2010/main" val="7435161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79</a:t>
            </a:fld>
            <a:endParaRPr lang="en-US"/>
          </a:p>
        </p:txBody>
      </p:sp>
    </p:spTree>
    <p:extLst>
      <p:ext uri="{BB962C8B-B14F-4D97-AF65-F5344CB8AC3E}">
        <p14:creationId xmlns:p14="http://schemas.microsoft.com/office/powerpoint/2010/main" val="382175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2016, there were 124,675 newly reported cases of ESRD; the unadjusted (crude) incidence rate was 373.4 per million/year (Table 1.1). Since 2011, the crude rate had risen; however, the standardized rate appears to have plateaued (Figure 1.1).</a:t>
            </a:r>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7</a:t>
            </a:fld>
            <a:endParaRPr lang="en-US"/>
          </a:p>
        </p:txBody>
      </p:sp>
    </p:spTree>
    <p:extLst>
      <p:ext uri="{BB962C8B-B14F-4D97-AF65-F5344CB8AC3E}">
        <p14:creationId xmlns:p14="http://schemas.microsoft.com/office/powerpoint/2010/main" val="405917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 December 31, 2016, there were 726,331 prevalent cases of ESRD; the crude prevalence was 2,160.7 per million in the U.S. population	</a:t>
            </a:r>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8</a:t>
            </a:fld>
            <a:endParaRPr lang="en-US"/>
          </a:p>
        </p:txBody>
      </p:sp>
    </p:spTree>
    <p:extLst>
      <p:ext uri="{BB962C8B-B14F-4D97-AF65-F5344CB8AC3E}">
        <p14:creationId xmlns:p14="http://schemas.microsoft.com/office/powerpoint/2010/main" val="33552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Despite the magnitude of the resources committed to the treatment of ESRD and the substantial improvements in the quality of dialysis therapy, these patients continue to experience significant mortality and morbidity and a reduced quality of life..</a:t>
            </a:r>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9</a:t>
            </a:fld>
            <a:endParaRPr lang="en-US"/>
          </a:p>
        </p:txBody>
      </p:sp>
    </p:spTree>
    <p:extLst>
      <p:ext uri="{BB962C8B-B14F-4D97-AF65-F5344CB8AC3E}">
        <p14:creationId xmlns:p14="http://schemas.microsoft.com/office/powerpoint/2010/main" val="172168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populations live longer and grow older, the total number of adults with CKD increases. </a:t>
            </a:r>
          </a:p>
          <a:p>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11</a:t>
            </a:fld>
            <a:endParaRPr lang="en-US"/>
          </a:p>
        </p:txBody>
      </p:sp>
    </p:spTree>
    <p:extLst>
      <p:ext uri="{BB962C8B-B14F-4D97-AF65-F5344CB8AC3E}">
        <p14:creationId xmlns:p14="http://schemas.microsoft.com/office/powerpoint/2010/main" val="784850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Women (15.93 percent) are more likely to have stages 1 to 4 CKD than men (13.52 percent)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African Americans (17.01 percent) and Mexican Americans (15.29 percent) are more likely to have CKD than Caucasians (13.99 percent).</a:t>
            </a:r>
            <a:endParaRPr lang="en-US" dirty="0"/>
          </a:p>
        </p:txBody>
      </p:sp>
      <p:sp>
        <p:nvSpPr>
          <p:cNvPr id="4" name="Slide Number Placeholder 3"/>
          <p:cNvSpPr>
            <a:spLocks noGrp="1"/>
          </p:cNvSpPr>
          <p:nvPr>
            <p:ph type="sldNum" sz="quarter" idx="5"/>
          </p:nvPr>
        </p:nvSpPr>
        <p:spPr/>
        <p:txBody>
          <a:bodyPr/>
          <a:lstStyle/>
          <a:p>
            <a:fld id="{E5AA1755-84F3-4B11-87E8-28F9382CFA53}" type="slidenum">
              <a:rPr lang="en-US" smtClean="0"/>
              <a:t>12</a:t>
            </a:fld>
            <a:endParaRPr lang="en-US"/>
          </a:p>
        </p:txBody>
      </p:sp>
    </p:spTree>
    <p:extLst>
      <p:ext uri="{BB962C8B-B14F-4D97-AF65-F5344CB8AC3E}">
        <p14:creationId xmlns:p14="http://schemas.microsoft.com/office/powerpoint/2010/main" val="428180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6645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550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20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6904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376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105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46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0469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1740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609600" y="274638"/>
            <a:ext cx="10972800" cy="1143000"/>
          </a:xfrm>
          <a:prstGeom prst="rect">
            <a:avLst/>
          </a:prstGeom>
        </p:spPr>
        <p:txBody>
          <a:bodyPr/>
          <a:lstStyle>
            <a:lvl1pPr>
              <a:defRPr>
                <a:latin typeface="+mn-lt"/>
              </a:defRPr>
            </a:lvl1pPr>
          </a:lstStyle>
          <a:p>
            <a:r>
              <a:rPr lang="en-US"/>
              <a:t>Click to edit Master title style</a:t>
            </a:r>
            <a:endParaRPr lang="en-US" dirty="0"/>
          </a:p>
        </p:txBody>
      </p:sp>
      <p:sp>
        <p:nvSpPr>
          <p:cNvPr id="11"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016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307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3512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464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2/11/2020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173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7712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641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1449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2/11/2020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678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2/11/2020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9195305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20" r:id="rId5"/>
    <p:sldLayoutId id="2147483721" r:id="rId6"/>
    <p:sldLayoutId id="2147483722" r:id="rId7"/>
    <p:sldLayoutId id="2147483723" r:id="rId8"/>
    <p:sldLayoutId id="2147483724" r:id="rId9"/>
    <p:sldLayoutId id="2147483725" r:id="rId10"/>
    <p:sldLayoutId id="2147483726" r:id="rId11"/>
    <p:sldLayoutId id="2147483732" r:id="rId12"/>
    <p:sldLayoutId id="2147483727" r:id="rId13"/>
    <p:sldLayoutId id="2147483728" r:id="rId14"/>
    <p:sldLayoutId id="2147483729" r:id="rId15"/>
    <p:sldLayoutId id="2147483730" r:id="rId16"/>
    <p:sldLayoutId id="2147483731" r:id="rId17"/>
    <p:sldLayoutId id="2147483738" r:id="rId18"/>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83E5E-7298-47D8-8EA5-2DAD92F13EF9}"/>
              </a:ext>
            </a:extLst>
          </p:cNvPr>
          <p:cNvSpPr>
            <a:spLocks noGrp="1"/>
          </p:cNvSpPr>
          <p:nvPr>
            <p:ph type="ctrTitle"/>
          </p:nvPr>
        </p:nvSpPr>
        <p:spPr>
          <a:xfrm>
            <a:off x="430894" y="1816668"/>
            <a:ext cx="3382832" cy="1185333"/>
          </a:xfrm>
        </p:spPr>
        <p:txBody>
          <a:bodyPr>
            <a:normAutofit/>
          </a:bodyPr>
          <a:lstStyle/>
          <a:p>
            <a:pPr algn="l"/>
            <a:r>
              <a:rPr lang="en-US" sz="3200" dirty="0">
                <a:solidFill>
                  <a:schemeClr val="accent1">
                    <a:lumMod val="75000"/>
                  </a:schemeClr>
                </a:solidFill>
              </a:rPr>
              <a:t>Chronic Kidney Disease- Updates</a:t>
            </a:r>
          </a:p>
        </p:txBody>
      </p:sp>
      <p:sp>
        <p:nvSpPr>
          <p:cNvPr id="3" name="Subtitle 2">
            <a:extLst>
              <a:ext uri="{FF2B5EF4-FFF2-40B4-BE49-F238E27FC236}">
                <a16:creationId xmlns:a16="http://schemas.microsoft.com/office/drawing/2014/main" id="{154EA8BA-03E0-460C-B30E-53C5651B8228}"/>
              </a:ext>
            </a:extLst>
          </p:cNvPr>
          <p:cNvSpPr>
            <a:spLocks noGrp="1"/>
          </p:cNvSpPr>
          <p:nvPr>
            <p:ph type="subTitle" idx="1"/>
          </p:nvPr>
        </p:nvSpPr>
        <p:spPr>
          <a:xfrm>
            <a:off x="154171" y="3528028"/>
            <a:ext cx="4320551" cy="2804678"/>
          </a:xfrm>
        </p:spPr>
        <p:txBody>
          <a:bodyPr>
            <a:normAutofit fontScale="92500"/>
          </a:bodyPr>
          <a:lstStyle/>
          <a:p>
            <a:pPr algn="l"/>
            <a:r>
              <a:rPr lang="en-US" dirty="0">
                <a:solidFill>
                  <a:srgbClr val="92D050"/>
                </a:solidFill>
              </a:rPr>
              <a:t>SUDHIR VYAKARANAM </a:t>
            </a:r>
          </a:p>
          <a:p>
            <a:pPr algn="l"/>
            <a:r>
              <a:rPr lang="en-US" dirty="0">
                <a:solidFill>
                  <a:srgbClr val="92D050"/>
                </a:solidFill>
              </a:rPr>
              <a:t>         	          MD MPH FASN FNKF</a:t>
            </a:r>
          </a:p>
          <a:p>
            <a:pPr algn="l"/>
            <a:endParaRPr lang="en-US" sz="300" dirty="0">
              <a:solidFill>
                <a:srgbClr val="92D050"/>
              </a:solidFill>
            </a:endParaRPr>
          </a:p>
          <a:p>
            <a:pPr algn="l"/>
            <a:r>
              <a:rPr lang="en-US" dirty="0">
                <a:solidFill>
                  <a:srgbClr val="92D050"/>
                </a:solidFill>
              </a:rPr>
              <a:t>Consultant Nephrologist,  </a:t>
            </a:r>
            <a:r>
              <a:rPr lang="en-US" dirty="0" err="1">
                <a:solidFill>
                  <a:srgbClr val="92D050"/>
                </a:solidFill>
              </a:rPr>
              <a:t>Neph</a:t>
            </a:r>
            <a:r>
              <a:rPr lang="en-US" dirty="0">
                <a:solidFill>
                  <a:srgbClr val="92D050"/>
                </a:solidFill>
              </a:rPr>
              <a:t> Phys LLC </a:t>
            </a:r>
          </a:p>
          <a:p>
            <a:pPr algn="l"/>
            <a:r>
              <a:rPr lang="en-US" dirty="0">
                <a:solidFill>
                  <a:srgbClr val="92D050"/>
                </a:solidFill>
              </a:rPr>
              <a:t>Clinical Asst Prof of Med,  IUSOM-SB</a:t>
            </a:r>
          </a:p>
          <a:p>
            <a:pPr algn="l"/>
            <a:r>
              <a:rPr lang="en-US" dirty="0">
                <a:solidFill>
                  <a:srgbClr val="92D050"/>
                </a:solidFill>
              </a:rPr>
              <a:t>Director, Acute Dialysis Services, North Central Indiana Region</a:t>
            </a:r>
          </a:p>
        </p:txBody>
      </p:sp>
      <p:pic>
        <p:nvPicPr>
          <p:cNvPr id="4" name="Picture 3">
            <a:extLst>
              <a:ext uri="{FF2B5EF4-FFF2-40B4-BE49-F238E27FC236}">
                <a16:creationId xmlns:a16="http://schemas.microsoft.com/office/drawing/2014/main" id="{6C4104D2-55FC-4A6B-ABB3-387525EDEEB7}"/>
              </a:ext>
            </a:extLst>
          </p:cNvPr>
          <p:cNvPicPr>
            <a:picLocks noChangeAspect="1"/>
          </p:cNvPicPr>
          <p:nvPr/>
        </p:nvPicPr>
        <p:blipFill rotWithShape="1">
          <a:blip r:embed="rId4">
            <a:extLst>
              <a:ext uri="{28A0092B-C50C-407E-A947-70E740481C1C}">
                <a14:useLocalDpi xmlns:a14="http://schemas.microsoft.com/office/drawing/2010/main" val="0"/>
              </a:ext>
            </a:extLst>
          </a:blip>
          <a:srcRect t="3561" b="8185"/>
          <a:stretch/>
        </p:blipFill>
        <p:spPr>
          <a:xfrm>
            <a:off x="4572000" y="10"/>
            <a:ext cx="7620001" cy="6857990"/>
          </a:xfrm>
          <a:prstGeom prst="rect">
            <a:avLst/>
          </a:prstGeom>
        </p:spPr>
      </p:pic>
    </p:spTree>
    <p:extLst>
      <p:ext uri="{BB962C8B-B14F-4D97-AF65-F5344CB8AC3E}">
        <p14:creationId xmlns:p14="http://schemas.microsoft.com/office/powerpoint/2010/main" val="225871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2368" y="2305198"/>
            <a:ext cx="7827264" cy="1371600"/>
          </a:xfrm>
        </p:spPr>
        <p:txBody>
          <a:bodyPr/>
          <a:lstStyle/>
          <a:p>
            <a:pPr algn="ctr"/>
            <a:r>
              <a:rPr lang="en-US" dirty="0"/>
              <a:t>Epidemiology of CKD</a:t>
            </a:r>
          </a:p>
        </p:txBody>
      </p:sp>
    </p:spTree>
    <p:extLst>
      <p:ext uri="{BB962C8B-B14F-4D97-AF65-F5344CB8AC3E}">
        <p14:creationId xmlns:p14="http://schemas.microsoft.com/office/powerpoint/2010/main" val="236980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133600" y="457200"/>
            <a:ext cx="7827264" cy="638784"/>
          </a:xfrm>
        </p:spPr>
        <p:txBody>
          <a:bodyPr>
            <a:normAutofit fontScale="90000"/>
          </a:bodyPr>
          <a:lstStyle/>
          <a:p>
            <a:r>
              <a:rPr lang="en-US" dirty="0"/>
              <a:t>CKD as a Public Health Issue</a:t>
            </a:r>
          </a:p>
        </p:txBody>
      </p:sp>
      <p:sp>
        <p:nvSpPr>
          <p:cNvPr id="6" name="Content Placeholder 7"/>
          <p:cNvSpPr>
            <a:spLocks noGrp="1"/>
          </p:cNvSpPr>
          <p:nvPr>
            <p:ph idx="1"/>
          </p:nvPr>
        </p:nvSpPr>
        <p:spPr>
          <a:xfrm>
            <a:off x="1228891" y="1271086"/>
            <a:ext cx="8778709" cy="4546055"/>
          </a:xfrm>
        </p:spPr>
        <p:txBody>
          <a:bodyPr>
            <a:normAutofit/>
          </a:bodyPr>
          <a:lstStyle/>
          <a:p>
            <a:endParaRPr lang="en-US" sz="2400" dirty="0"/>
          </a:p>
          <a:p>
            <a:r>
              <a:rPr lang="en-US" sz="2400" dirty="0">
                <a:effectLst/>
              </a:rPr>
              <a:t>Prevalence of CKD (stages 1-5) - 14.8% in 2013-2016. </a:t>
            </a:r>
          </a:p>
          <a:p>
            <a:r>
              <a:rPr lang="en-US" sz="2400" dirty="0">
                <a:effectLst/>
              </a:rPr>
              <a:t>CKD 3 (6.4%) - Most Prevalent </a:t>
            </a:r>
          </a:p>
          <a:p>
            <a:r>
              <a:rPr lang="en-US" sz="2400" dirty="0"/>
              <a:t>Correlation with aging population</a:t>
            </a:r>
          </a:p>
          <a:p>
            <a:r>
              <a:rPr lang="en-US" sz="2400" dirty="0"/>
              <a:t>CKD - 9th leading cause of death in US. </a:t>
            </a:r>
          </a:p>
          <a:p>
            <a:r>
              <a:rPr lang="en-US" sz="2400" dirty="0"/>
              <a:t>Since 2016, deaths attributed to CKD - remained stable in US but 100 % increase globally. </a:t>
            </a:r>
          </a:p>
          <a:p>
            <a:endParaRPr lang="en-US" sz="2400" dirty="0"/>
          </a:p>
        </p:txBody>
      </p:sp>
    </p:spTree>
    <p:extLst>
      <p:ext uri="{BB962C8B-B14F-4D97-AF65-F5344CB8AC3E}">
        <p14:creationId xmlns:p14="http://schemas.microsoft.com/office/powerpoint/2010/main" val="2443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A6F0-8607-44D2-A1EF-2870C10D8FD8}"/>
              </a:ext>
            </a:extLst>
          </p:cNvPr>
          <p:cNvSpPr>
            <a:spLocks noGrp="1"/>
          </p:cNvSpPr>
          <p:nvPr>
            <p:ph type="title"/>
          </p:nvPr>
        </p:nvSpPr>
        <p:spPr>
          <a:xfrm>
            <a:off x="913795" y="609600"/>
            <a:ext cx="10353762" cy="847725"/>
          </a:xfrm>
        </p:spPr>
        <p:txBody>
          <a:bodyPr/>
          <a:lstStyle/>
          <a:p>
            <a:r>
              <a:rPr lang="en-US" b="1" dirty="0">
                <a:effectLst/>
              </a:rPr>
              <a:t> Demographics of CKD</a:t>
            </a:r>
            <a:endParaRPr lang="en-US" dirty="0"/>
          </a:p>
        </p:txBody>
      </p:sp>
      <p:pic>
        <p:nvPicPr>
          <p:cNvPr id="2050" name="Picture 2" descr="Bar graph of Age-Adjusted Prevalence of CKD Stages 1-4 by Gender 1999-2012">
            <a:extLst>
              <a:ext uri="{FF2B5EF4-FFF2-40B4-BE49-F238E27FC236}">
                <a16:creationId xmlns:a16="http://schemas.microsoft.com/office/drawing/2014/main" id="{E77D902D-55AD-43B1-AD19-D5AE50DD7DA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3888" y="2079306"/>
            <a:ext cx="4895299" cy="33356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ar graph of Age-Adjusted Prevalence of CKD Stages 1-4 by Race 1999-2012">
            <a:extLst>
              <a:ext uri="{FF2B5EF4-FFF2-40B4-BE49-F238E27FC236}">
                <a16:creationId xmlns:a16="http://schemas.microsoft.com/office/drawing/2014/main" id="{D8F29753-B38F-4CE8-BB0D-2F7101C068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852" y="2079305"/>
            <a:ext cx="4895299" cy="333565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476DAA09-8AF5-4B9E-B13C-CDEB71F7D477}"/>
              </a:ext>
            </a:extLst>
          </p:cNvPr>
          <p:cNvSpPr/>
          <p:nvPr/>
        </p:nvSpPr>
        <p:spPr>
          <a:xfrm>
            <a:off x="2991527" y="2271713"/>
            <a:ext cx="371751" cy="385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629AA600-A3C4-4F23-88AA-F9887E0281C7}"/>
              </a:ext>
            </a:extLst>
          </p:cNvPr>
          <p:cNvSpPr/>
          <p:nvPr/>
        </p:nvSpPr>
        <p:spPr>
          <a:xfrm>
            <a:off x="8971598" y="2172653"/>
            <a:ext cx="371751" cy="385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84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04020" y="794376"/>
            <a:ext cx="9144000" cy="876300"/>
          </a:xfrm>
        </p:spPr>
        <p:txBody>
          <a:bodyPr>
            <a:noAutofit/>
          </a:bodyPr>
          <a:lstStyle/>
          <a:p>
            <a:pPr>
              <a:spcBef>
                <a:spcPts val="1200"/>
              </a:spcBef>
              <a:spcAft>
                <a:spcPts val="1200"/>
              </a:spcAft>
            </a:pPr>
            <a:r>
              <a:rPr lang="en-US" sz="2800" b="1" dirty="0">
                <a:effectLst/>
              </a:rPr>
              <a:t>“Silent Disease” </a:t>
            </a:r>
            <a:r>
              <a:rPr lang="en-US" sz="2800" dirty="0">
                <a:effectLst/>
              </a:rPr>
              <a:t>- </a:t>
            </a:r>
            <a:r>
              <a:rPr lang="en-US" sz="2800" b="1" spc="30" dirty="0">
                <a:latin typeface="+mj-lt"/>
                <a:ea typeface="Times New Roman" panose="02020603050405020304" pitchFamily="18" charset="0"/>
                <a:cs typeface="Times New Roman" panose="02020603050405020304" pitchFamily="18" charset="0"/>
              </a:rPr>
              <a:t>CKD Awareness NHANES 2001-2016</a:t>
            </a:r>
            <a:br>
              <a:rPr lang="en-US" sz="2800" b="1" spc="30" dirty="0">
                <a:latin typeface="+mj-lt"/>
                <a:ea typeface="Times New Roman" panose="02020603050405020304" pitchFamily="18" charset="0"/>
                <a:cs typeface="Times New Roman" panose="02020603050405020304" pitchFamily="18" charset="0"/>
              </a:rPr>
            </a:br>
            <a:br>
              <a:rPr lang="en-US" sz="2800" b="1" spc="30" dirty="0">
                <a:latin typeface="+mj-lt"/>
                <a:ea typeface="Times New Roman" panose="02020603050405020304" pitchFamily="18" charset="0"/>
                <a:cs typeface="Times New Roman" panose="02020603050405020304" pitchFamily="18" charset="0"/>
              </a:rPr>
            </a:br>
            <a:endParaRPr lang="en-US" sz="2800" dirty="0">
              <a:latin typeface="+mj-l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3979" y="2000342"/>
            <a:ext cx="9104041" cy="3904622"/>
          </a:xfrm>
          <a:prstGeom prst="rect">
            <a:avLst/>
          </a:prstGeom>
        </p:spPr>
      </p:pic>
    </p:spTree>
    <p:extLst>
      <p:ext uri="{BB962C8B-B14F-4D97-AF65-F5344CB8AC3E}">
        <p14:creationId xmlns:p14="http://schemas.microsoft.com/office/powerpoint/2010/main" val="182711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9619" y="330795"/>
            <a:ext cx="10652760" cy="1043940"/>
          </a:xfrm>
        </p:spPr>
        <p:txBody>
          <a:bodyPr>
            <a:noAutofit/>
          </a:bodyPr>
          <a:lstStyle/>
          <a:p>
            <a:pPr>
              <a:lnSpc>
                <a:spcPct val="85000"/>
              </a:lnSpc>
            </a:pPr>
            <a:r>
              <a:rPr lang="en-US" altLang="en-US" sz="3500" dirty="0"/>
              <a:t>“Disease Multiplier”- CKD-CVD-Diabetes Link </a:t>
            </a:r>
          </a:p>
        </p:txBody>
      </p:sp>
      <p:pic>
        <p:nvPicPr>
          <p:cNvPr id="1026" name="Picture 2" descr="Pie chart of Distribution of NHANES participants with diabetes, self-reported cardiovascular disease, and single-sample markers of CKD, 2007-2012">
            <a:extLst>
              <a:ext uri="{FF2B5EF4-FFF2-40B4-BE49-F238E27FC236}">
                <a16:creationId xmlns:a16="http://schemas.microsoft.com/office/drawing/2014/main" id="{16327202-5FA4-4569-A35A-BA0AADCE9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119" y="1935689"/>
            <a:ext cx="5189222" cy="46829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C6A9E10-77D4-47BF-A404-6AAFFB8668C7}"/>
              </a:ext>
            </a:extLst>
          </p:cNvPr>
          <p:cNvSpPr/>
          <p:nvPr/>
        </p:nvSpPr>
        <p:spPr>
          <a:xfrm>
            <a:off x="6450331" y="3244334"/>
            <a:ext cx="5539739" cy="369332"/>
          </a:xfrm>
          <a:prstGeom prst="rect">
            <a:avLst/>
          </a:prstGeom>
        </p:spPr>
        <p:txBody>
          <a:bodyPr wrap="square">
            <a:spAutoFit/>
          </a:bodyPr>
          <a:lstStyle/>
          <a:p>
            <a:r>
              <a:rPr lang="en-US" dirty="0"/>
              <a:t>50% of CKD  pts also have DM2  and CVD.</a:t>
            </a:r>
          </a:p>
        </p:txBody>
      </p:sp>
    </p:spTree>
    <p:extLst>
      <p:ext uri="{BB962C8B-B14F-4D97-AF65-F5344CB8AC3E}">
        <p14:creationId xmlns:p14="http://schemas.microsoft.com/office/powerpoint/2010/main" val="372911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ED81-3BF8-454F-A170-E2C8E5672364}"/>
              </a:ext>
            </a:extLst>
          </p:cNvPr>
          <p:cNvSpPr>
            <a:spLocks noGrp="1"/>
          </p:cNvSpPr>
          <p:nvPr>
            <p:ph type="title"/>
          </p:nvPr>
        </p:nvSpPr>
        <p:spPr>
          <a:xfrm>
            <a:off x="913795" y="609600"/>
            <a:ext cx="10353762" cy="887730"/>
          </a:xfrm>
        </p:spPr>
        <p:txBody>
          <a:bodyPr>
            <a:normAutofit fontScale="90000"/>
          </a:bodyPr>
          <a:lstStyle/>
          <a:p>
            <a:r>
              <a:rPr lang="en-US" b="1" dirty="0">
                <a:effectLst/>
              </a:rPr>
              <a:t>CVD and CKD</a:t>
            </a:r>
            <a:br>
              <a:rPr lang="en-US" b="1" dirty="0">
                <a:effectLst/>
              </a:rPr>
            </a:br>
            <a:endParaRPr lang="en-US" dirty="0"/>
          </a:p>
        </p:txBody>
      </p:sp>
      <p:pic>
        <p:nvPicPr>
          <p:cNvPr id="4" name="Picture 19" descr="logo circlesV8a">
            <a:extLst>
              <a:ext uri="{FF2B5EF4-FFF2-40B4-BE49-F238E27FC236}">
                <a16:creationId xmlns:a16="http://schemas.microsoft.com/office/drawing/2014/main" id="{2C7B1DFE-D4C8-413D-BFBE-DA212E4EA423}"/>
              </a:ext>
            </a:extLst>
          </p:cNvPr>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534" y="1304920"/>
            <a:ext cx="4981616" cy="494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Box 4">
            <a:extLst>
              <a:ext uri="{FF2B5EF4-FFF2-40B4-BE49-F238E27FC236}">
                <a16:creationId xmlns:a16="http://schemas.microsoft.com/office/drawing/2014/main" id="{315E97A2-689E-4C57-9817-5E566C12A9B9}"/>
              </a:ext>
            </a:extLst>
          </p:cNvPr>
          <p:cNvSpPr txBox="1"/>
          <p:nvPr/>
        </p:nvSpPr>
        <p:spPr>
          <a:xfrm>
            <a:off x="5920740" y="2045640"/>
            <a:ext cx="627126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CKD – At high risk for CVD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CVD  Prevalence-  CKD VS NO CKD - 69.6 vs 34.7 %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Presence of CKD often complicates CVD treatment/ prognosis.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Atherosclerotic heart disease -most frequent CVD linked to CKD. Prevalence &gt;40 %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CKD – more cardiovascular procedures.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Increased Hospitalizations-  CV + Infectious causes</a:t>
            </a:r>
          </a:p>
        </p:txBody>
      </p:sp>
    </p:spTree>
    <p:extLst>
      <p:ext uri="{BB962C8B-B14F-4D97-AF65-F5344CB8AC3E}">
        <p14:creationId xmlns:p14="http://schemas.microsoft.com/office/powerpoint/2010/main" val="4265017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F2C6A-DABB-48D7-BFDA-2BBE12D61CA2}"/>
              </a:ext>
            </a:extLst>
          </p:cNvPr>
          <p:cNvSpPr>
            <a:spLocks noGrp="1"/>
          </p:cNvSpPr>
          <p:nvPr>
            <p:ph type="title"/>
          </p:nvPr>
        </p:nvSpPr>
        <p:spPr/>
        <p:txBody>
          <a:bodyPr/>
          <a:lstStyle/>
          <a:p>
            <a:r>
              <a:rPr lang="en-US" dirty="0"/>
              <a:t>BURDEN OF CKD</a:t>
            </a:r>
          </a:p>
        </p:txBody>
      </p:sp>
      <p:sp>
        <p:nvSpPr>
          <p:cNvPr id="3" name="Content Placeholder 2">
            <a:extLst>
              <a:ext uri="{FF2B5EF4-FFF2-40B4-BE49-F238E27FC236}">
                <a16:creationId xmlns:a16="http://schemas.microsoft.com/office/drawing/2014/main" id="{416C956D-48CA-4B27-A31A-6D557B762909}"/>
              </a:ext>
            </a:extLst>
          </p:cNvPr>
          <p:cNvSpPr>
            <a:spLocks noGrp="1"/>
          </p:cNvSpPr>
          <p:nvPr>
            <p:ph idx="1"/>
          </p:nvPr>
        </p:nvSpPr>
        <p:spPr>
          <a:xfrm>
            <a:off x="685195" y="2019300"/>
            <a:ext cx="10353762" cy="3714749"/>
          </a:xfrm>
        </p:spPr>
        <p:txBody>
          <a:bodyPr/>
          <a:lstStyle/>
          <a:p>
            <a:r>
              <a:rPr lang="en-US" dirty="0"/>
              <a:t>Individual or societal costs</a:t>
            </a:r>
          </a:p>
          <a:p>
            <a:r>
              <a:rPr lang="en-US" dirty="0"/>
              <a:t>Attributable or excess mortality</a:t>
            </a:r>
          </a:p>
          <a:p>
            <a:r>
              <a:rPr lang="en-US" dirty="0"/>
              <a:t>Years of life lost (YLL)</a:t>
            </a:r>
          </a:p>
          <a:p>
            <a:r>
              <a:rPr lang="en-US" dirty="0"/>
              <a:t>Disability-adjusted life years (DALYs). </a:t>
            </a:r>
          </a:p>
          <a:p>
            <a:endParaRPr lang="en-US" dirty="0"/>
          </a:p>
          <a:p>
            <a:endParaRPr lang="en-US" b="1" dirty="0"/>
          </a:p>
        </p:txBody>
      </p:sp>
    </p:spTree>
    <p:extLst>
      <p:ext uri="{BB962C8B-B14F-4D97-AF65-F5344CB8AC3E}">
        <p14:creationId xmlns:p14="http://schemas.microsoft.com/office/powerpoint/2010/main" val="77358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B543-D4A0-41ED-875D-CA00BDE361E2}"/>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86026BEC-ED49-41B0-A4CF-0357EEA2FB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4443" y="870857"/>
            <a:ext cx="10038314" cy="4529484"/>
          </a:xfrm>
        </p:spPr>
      </p:pic>
      <p:sp>
        <p:nvSpPr>
          <p:cNvPr id="6" name="TextBox 5">
            <a:extLst>
              <a:ext uri="{FF2B5EF4-FFF2-40B4-BE49-F238E27FC236}">
                <a16:creationId xmlns:a16="http://schemas.microsoft.com/office/drawing/2014/main" id="{596C8814-3ED0-4B03-8E63-848394CAF662}"/>
              </a:ext>
            </a:extLst>
          </p:cNvPr>
          <p:cNvSpPr txBox="1"/>
          <p:nvPr/>
        </p:nvSpPr>
        <p:spPr>
          <a:xfrm>
            <a:off x="761395" y="5786735"/>
            <a:ext cx="10364410" cy="923330"/>
          </a:xfrm>
          <a:prstGeom prst="rect">
            <a:avLst/>
          </a:prstGeom>
          <a:noFill/>
        </p:spPr>
        <p:txBody>
          <a:bodyPr wrap="square" rtlCol="0">
            <a:spAutoFit/>
          </a:bodyPr>
          <a:lstStyle/>
          <a:p>
            <a:r>
              <a:rPr lang="en-US" dirty="0"/>
              <a:t>DALYs - YLLs plus years of poor health or disability. </a:t>
            </a:r>
          </a:p>
          <a:p>
            <a:r>
              <a:rPr lang="en-US" dirty="0"/>
              <a:t>DALYs attributed to CKD within the United States increased by 52.6% from 2002 to 2016-  exceeded  for any chronic disorder during this period</a:t>
            </a:r>
          </a:p>
        </p:txBody>
      </p:sp>
      <p:sp>
        <p:nvSpPr>
          <p:cNvPr id="7" name="Rectangle 6">
            <a:extLst>
              <a:ext uri="{FF2B5EF4-FFF2-40B4-BE49-F238E27FC236}">
                <a16:creationId xmlns:a16="http://schemas.microsoft.com/office/drawing/2014/main" id="{42D6DD65-2FC4-46B1-8DAB-5ED2BB024E72}"/>
              </a:ext>
            </a:extLst>
          </p:cNvPr>
          <p:cNvSpPr/>
          <p:nvPr/>
        </p:nvSpPr>
        <p:spPr>
          <a:xfrm>
            <a:off x="3828945" y="186231"/>
            <a:ext cx="4548874" cy="369332"/>
          </a:xfrm>
          <a:prstGeom prst="rect">
            <a:avLst/>
          </a:prstGeom>
        </p:spPr>
        <p:txBody>
          <a:bodyPr wrap="none">
            <a:spAutoFit/>
          </a:bodyPr>
          <a:lstStyle/>
          <a:p>
            <a:r>
              <a:rPr lang="en-US" dirty="0"/>
              <a:t>Global Burden of Disease Study- US DATA </a:t>
            </a:r>
          </a:p>
        </p:txBody>
      </p:sp>
      <p:sp>
        <p:nvSpPr>
          <p:cNvPr id="3" name="Rectangle 2">
            <a:extLst>
              <a:ext uri="{FF2B5EF4-FFF2-40B4-BE49-F238E27FC236}">
                <a16:creationId xmlns:a16="http://schemas.microsoft.com/office/drawing/2014/main" id="{2CF7BD6B-B185-4685-BE36-B455113A4D9E}"/>
              </a:ext>
            </a:extLst>
          </p:cNvPr>
          <p:cNvSpPr/>
          <p:nvPr/>
        </p:nvSpPr>
        <p:spPr>
          <a:xfrm>
            <a:off x="2720340" y="1238250"/>
            <a:ext cx="400050" cy="247650"/>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D1317F2-CB8A-49C0-9C79-B32EB2C58F91}"/>
              </a:ext>
            </a:extLst>
          </p:cNvPr>
          <p:cNvCxnSpPr>
            <a:cxnSpLocks/>
          </p:cNvCxnSpPr>
          <p:nvPr/>
        </p:nvCxnSpPr>
        <p:spPr>
          <a:xfrm>
            <a:off x="2263140" y="1333500"/>
            <a:ext cx="285750"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48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A01BB-B835-46F1-A517-7974CD9A5667}"/>
              </a:ext>
            </a:extLst>
          </p:cNvPr>
          <p:cNvSpPr>
            <a:spLocks noGrp="1"/>
          </p:cNvSpPr>
          <p:nvPr>
            <p:ph type="title"/>
          </p:nvPr>
        </p:nvSpPr>
        <p:spPr>
          <a:xfrm>
            <a:off x="576242" y="414314"/>
            <a:ext cx="10796169" cy="1257300"/>
          </a:xfrm>
        </p:spPr>
        <p:txBody>
          <a:bodyPr>
            <a:normAutofit fontScale="90000"/>
          </a:bodyPr>
          <a:lstStyle/>
          <a:p>
            <a:r>
              <a:rPr lang="en-US" b="1" spc="30" dirty="0">
                <a:latin typeface="Calibri" panose="020F0502020204030204" pitchFamily="34" charset="0"/>
                <a:ea typeface="Times New Roman" panose="02020603050405020304" pitchFamily="18" charset="0"/>
                <a:cs typeface="Times New Roman" panose="02020603050405020304" pitchFamily="18" charset="0"/>
              </a:rPr>
              <a:t>Adjusted Mortality rates - Medicare patients 2004-2016 </a:t>
            </a:r>
            <a:endParaRPr lang="en-US" dirty="0"/>
          </a:p>
        </p:txBody>
      </p:sp>
      <p:pic>
        <p:nvPicPr>
          <p:cNvPr id="4" name="Content Placeholder 3">
            <a:extLst>
              <a:ext uri="{FF2B5EF4-FFF2-40B4-BE49-F238E27FC236}">
                <a16:creationId xmlns:a16="http://schemas.microsoft.com/office/drawing/2014/main" id="{97C67243-4F2E-4522-BA7A-76007982D04D}"/>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743700" y="2176462"/>
            <a:ext cx="4792048" cy="3269242"/>
          </a:xfrm>
          <a:prstGeom prst="rect">
            <a:avLst/>
          </a:prstGeom>
        </p:spPr>
      </p:pic>
      <p:pic>
        <p:nvPicPr>
          <p:cNvPr id="15" name="Picture 14">
            <a:extLst>
              <a:ext uri="{FF2B5EF4-FFF2-40B4-BE49-F238E27FC236}">
                <a16:creationId xmlns:a16="http://schemas.microsoft.com/office/drawing/2014/main" id="{598A847F-28E5-48E9-9C8E-A202C2434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242" y="2403763"/>
            <a:ext cx="5619288" cy="2814639"/>
          </a:xfrm>
          <a:prstGeom prst="rect">
            <a:avLst/>
          </a:prstGeom>
        </p:spPr>
      </p:pic>
      <p:sp>
        <p:nvSpPr>
          <p:cNvPr id="5" name="Rectangle 4">
            <a:extLst>
              <a:ext uri="{FF2B5EF4-FFF2-40B4-BE49-F238E27FC236}">
                <a16:creationId xmlns:a16="http://schemas.microsoft.com/office/drawing/2014/main" id="{33D053D1-C5AD-487F-A7E2-AE681FF88E8B}"/>
              </a:ext>
            </a:extLst>
          </p:cNvPr>
          <p:cNvSpPr/>
          <p:nvPr/>
        </p:nvSpPr>
        <p:spPr>
          <a:xfrm>
            <a:off x="8669018" y="5755266"/>
            <a:ext cx="1300484" cy="369332"/>
          </a:xfrm>
          <a:prstGeom prst="rect">
            <a:avLst/>
          </a:prstGeom>
        </p:spPr>
        <p:txBody>
          <a:bodyPr wrap="none">
            <a:spAutoFit/>
          </a:bodyPr>
          <a:lstStyle/>
          <a:p>
            <a:r>
              <a:rPr lang="en-US" b="1" spc="30" dirty="0">
                <a:latin typeface="Calibri" panose="020F0502020204030204" pitchFamily="34" charset="0"/>
                <a:ea typeface="Times New Roman" panose="02020603050405020304" pitchFamily="18" charset="0"/>
                <a:cs typeface="Times New Roman" panose="02020603050405020304" pitchFamily="18" charset="0"/>
              </a:rPr>
              <a:t>CKD status </a:t>
            </a:r>
            <a:endParaRPr lang="en-US" dirty="0"/>
          </a:p>
        </p:txBody>
      </p:sp>
      <p:sp>
        <p:nvSpPr>
          <p:cNvPr id="6" name="TextBox 5">
            <a:extLst>
              <a:ext uri="{FF2B5EF4-FFF2-40B4-BE49-F238E27FC236}">
                <a16:creationId xmlns:a16="http://schemas.microsoft.com/office/drawing/2014/main" id="{CAA01FC9-855F-4615-8F56-90683FFAC6C4}"/>
              </a:ext>
            </a:extLst>
          </p:cNvPr>
          <p:cNvSpPr txBox="1"/>
          <p:nvPr/>
        </p:nvSpPr>
        <p:spPr>
          <a:xfrm>
            <a:off x="1694246" y="5609103"/>
            <a:ext cx="3383280" cy="369332"/>
          </a:xfrm>
          <a:prstGeom prst="rect">
            <a:avLst/>
          </a:prstGeom>
          <a:noFill/>
        </p:spPr>
        <p:txBody>
          <a:bodyPr wrap="square" rtlCol="0">
            <a:spAutoFit/>
          </a:bodyPr>
          <a:lstStyle/>
          <a:p>
            <a:r>
              <a:rPr lang="en-US" b="1" spc="30" dirty="0">
                <a:latin typeface="Calibri" panose="020F0502020204030204" pitchFamily="34" charset="0"/>
                <a:ea typeface="Times New Roman" panose="02020603050405020304" pitchFamily="18" charset="0"/>
                <a:cs typeface="Times New Roman" panose="02020603050405020304" pitchFamily="18" charset="0"/>
              </a:rPr>
              <a:t>CKD VS No  CKD</a:t>
            </a:r>
            <a:endParaRPr lang="en-US" dirty="0"/>
          </a:p>
        </p:txBody>
      </p:sp>
      <p:sp>
        <p:nvSpPr>
          <p:cNvPr id="7" name="Oval 6">
            <a:extLst>
              <a:ext uri="{FF2B5EF4-FFF2-40B4-BE49-F238E27FC236}">
                <a16:creationId xmlns:a16="http://schemas.microsoft.com/office/drawing/2014/main" id="{59CDDDB0-8738-4E12-9F05-A84AAE9BCECE}"/>
              </a:ext>
            </a:extLst>
          </p:cNvPr>
          <p:cNvSpPr/>
          <p:nvPr/>
        </p:nvSpPr>
        <p:spPr>
          <a:xfrm>
            <a:off x="9516533" y="4461276"/>
            <a:ext cx="609600" cy="675168"/>
          </a:xfrm>
          <a:prstGeom prst="ellipse">
            <a:avLst/>
          </a:prstGeom>
          <a:noFill/>
          <a:ln>
            <a:solidFill>
              <a:srgbClr val="FF0000"/>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91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26820" y="388620"/>
            <a:ext cx="9144000" cy="1104900"/>
          </a:xfrm>
        </p:spPr>
        <p:txBody>
          <a:bodyPr>
            <a:normAutofit/>
          </a:bodyPr>
          <a:lstStyle/>
          <a:p>
            <a:r>
              <a:rPr lang="en-US" sz="28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MEDICARE GEN POPULATION  VS CKD, 1996-2016</a:t>
            </a:r>
            <a:endParaRPr lang="en-US" sz="48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886" y="1765845"/>
            <a:ext cx="4730572" cy="2840445"/>
          </a:xfrm>
          <a:prstGeom prst="rect">
            <a:avLst/>
          </a:prstGeom>
        </p:spPr>
      </p:pic>
      <p:sp>
        <p:nvSpPr>
          <p:cNvPr id="3" name="Rectangle 2">
            <a:extLst>
              <a:ext uri="{FF2B5EF4-FFF2-40B4-BE49-F238E27FC236}">
                <a16:creationId xmlns:a16="http://schemas.microsoft.com/office/drawing/2014/main" id="{3F984034-008A-4CCE-953B-19852CDFCEFF}"/>
              </a:ext>
            </a:extLst>
          </p:cNvPr>
          <p:cNvSpPr/>
          <p:nvPr/>
        </p:nvSpPr>
        <p:spPr>
          <a:xfrm>
            <a:off x="6624196" y="2413336"/>
            <a:ext cx="5388734" cy="1477328"/>
          </a:xfrm>
          <a:prstGeom prst="rect">
            <a:avLst/>
          </a:prstGeom>
        </p:spPr>
        <p:txBody>
          <a:bodyPr wrap="square">
            <a:spAutoFit/>
          </a:bodyPr>
          <a:lstStyle/>
          <a:p>
            <a:r>
              <a:rPr lang="en-US" dirty="0"/>
              <a:t>CKD -12.5%  population &gt; $79 billion in 2016.</a:t>
            </a:r>
          </a:p>
          <a:p>
            <a:endParaRPr lang="en-US" dirty="0"/>
          </a:p>
          <a:p>
            <a:r>
              <a:rPr lang="en-US" dirty="0"/>
              <a:t>70 %  spending in </a:t>
            </a:r>
            <a:r>
              <a:rPr lang="en-US" dirty="0" err="1"/>
              <a:t>pt</a:t>
            </a:r>
            <a:r>
              <a:rPr lang="en-US" dirty="0"/>
              <a:t> with CKD– DM + CHF/ both. </a:t>
            </a:r>
          </a:p>
          <a:p>
            <a:r>
              <a:rPr lang="en-US" dirty="0"/>
              <a:t> </a:t>
            </a:r>
          </a:p>
          <a:p>
            <a:r>
              <a:rPr lang="en-US" dirty="0"/>
              <a:t> </a:t>
            </a:r>
          </a:p>
        </p:txBody>
      </p:sp>
      <p:sp>
        <p:nvSpPr>
          <p:cNvPr id="9" name="Rectangle 8">
            <a:extLst>
              <a:ext uri="{FF2B5EF4-FFF2-40B4-BE49-F238E27FC236}">
                <a16:creationId xmlns:a16="http://schemas.microsoft.com/office/drawing/2014/main" id="{99D31B52-BE2D-41FC-9516-0172DD26D62C}"/>
              </a:ext>
            </a:extLst>
          </p:cNvPr>
          <p:cNvSpPr/>
          <p:nvPr/>
        </p:nvSpPr>
        <p:spPr>
          <a:xfrm>
            <a:off x="714886" y="5668742"/>
            <a:ext cx="11818620" cy="461665"/>
          </a:xfrm>
          <a:prstGeom prst="rect">
            <a:avLst/>
          </a:prstGeom>
        </p:spPr>
        <p:txBody>
          <a:bodyPr wrap="square">
            <a:spAutoFit/>
          </a:bodyPr>
          <a:lstStyle/>
          <a:p>
            <a:r>
              <a:rPr lang="en-US" sz="2400" dirty="0">
                <a:solidFill>
                  <a:srgbClr val="FFFF00"/>
                </a:solidFill>
              </a:rPr>
              <a:t>TOTAL MEDICARE CKD + ESRD - $114 BILLION, 23% OF SPENDING </a:t>
            </a:r>
          </a:p>
        </p:txBody>
      </p:sp>
    </p:spTree>
    <p:extLst>
      <p:ext uri="{BB962C8B-B14F-4D97-AF65-F5344CB8AC3E}">
        <p14:creationId xmlns:p14="http://schemas.microsoft.com/office/powerpoint/2010/main" val="179241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5214-B6A6-4B2A-AE9D-F8BDD7B4511F}"/>
              </a:ext>
            </a:extLst>
          </p:cNvPr>
          <p:cNvSpPr>
            <a:spLocks noGrp="1"/>
          </p:cNvSpPr>
          <p:nvPr>
            <p:ph type="title"/>
          </p:nvPr>
        </p:nvSpPr>
        <p:spPr/>
        <p:txBody>
          <a:bodyPr/>
          <a:lstStyle/>
          <a:p>
            <a:r>
              <a:rPr lang="en-US" dirty="0"/>
              <a:t>Credits/ Disclosure</a:t>
            </a:r>
          </a:p>
        </p:txBody>
      </p:sp>
      <p:sp>
        <p:nvSpPr>
          <p:cNvPr id="3" name="Content Placeholder 2">
            <a:extLst>
              <a:ext uri="{FF2B5EF4-FFF2-40B4-BE49-F238E27FC236}">
                <a16:creationId xmlns:a16="http://schemas.microsoft.com/office/drawing/2014/main" id="{E909480B-97D0-4A58-A7E0-3F5353B35332}"/>
              </a:ext>
            </a:extLst>
          </p:cNvPr>
          <p:cNvSpPr>
            <a:spLocks noGrp="1"/>
          </p:cNvSpPr>
          <p:nvPr>
            <p:ph idx="1"/>
          </p:nvPr>
        </p:nvSpPr>
        <p:spPr>
          <a:xfrm>
            <a:off x="924443" y="1537970"/>
            <a:ext cx="10353762" cy="4710430"/>
          </a:xfrm>
        </p:spPr>
        <p:txBody>
          <a:bodyPr>
            <a:normAutofit/>
          </a:bodyPr>
          <a:lstStyle/>
          <a:p>
            <a:endParaRPr lang="en-US" dirty="0"/>
          </a:p>
          <a:p>
            <a:r>
              <a:rPr lang="en-US" dirty="0"/>
              <a:t>Sources- </a:t>
            </a:r>
          </a:p>
          <a:p>
            <a:pPr marL="36900" indent="0">
              <a:buNone/>
            </a:pPr>
            <a:r>
              <a:rPr lang="en-US" dirty="0"/>
              <a:t>	NKF kidney education modules.</a:t>
            </a:r>
          </a:p>
          <a:p>
            <a:pPr marL="450000" lvl="1" indent="0">
              <a:buNone/>
            </a:pPr>
            <a:r>
              <a:rPr lang="en-US" dirty="0"/>
              <a:t>	USRDS/ </a:t>
            </a:r>
            <a:r>
              <a:rPr lang="en-US" dirty="0">
                <a:effectLst/>
              </a:rPr>
              <a:t>UNITED STATES RENAL DATA SYSTEM - National data system that collects, analyzes, and distributes information about CKD/ESRD. Funded directly by the National Institute of Diabetes and Digestive and Kidney Diseases (NIDDK).</a:t>
            </a:r>
            <a:endParaRPr lang="en-US" dirty="0"/>
          </a:p>
          <a:p>
            <a:pPr marL="36900" indent="0">
              <a:buNone/>
            </a:pPr>
            <a:r>
              <a:rPr lang="en-US" dirty="0"/>
              <a:t> 	ASN </a:t>
            </a:r>
            <a:r>
              <a:rPr lang="en-US" dirty="0" err="1"/>
              <a:t>Nephsap</a:t>
            </a:r>
            <a:r>
              <a:rPr lang="en-US" dirty="0"/>
              <a:t>. CKD </a:t>
            </a:r>
            <a:r>
              <a:rPr lang="en-US" dirty="0">
                <a:effectLst/>
              </a:rPr>
              <a:t>Volume 18, Number 4, September 2019</a:t>
            </a:r>
          </a:p>
          <a:p>
            <a:pPr marL="36900" indent="0">
              <a:buNone/>
            </a:pPr>
            <a:r>
              <a:rPr lang="en-US" dirty="0"/>
              <a:t> 	</a:t>
            </a:r>
            <a:r>
              <a:rPr lang="en-US" dirty="0" err="1"/>
              <a:t>Uptodate</a:t>
            </a:r>
            <a:endParaRPr lang="en-US" dirty="0"/>
          </a:p>
          <a:p>
            <a:pPr marL="36900" indent="0">
              <a:buNone/>
            </a:pPr>
            <a:r>
              <a:rPr lang="en-US" dirty="0"/>
              <a:t>	Glomerulus EM pic- http://www.histologyguide.com</a:t>
            </a:r>
          </a:p>
          <a:p>
            <a:pPr marL="36900" indent="0">
              <a:buNone/>
            </a:pPr>
            <a:endParaRPr lang="en-US" dirty="0"/>
          </a:p>
          <a:p>
            <a:r>
              <a:rPr lang="en-US" dirty="0"/>
              <a:t>Speaker Panel for  ACTHAR (</a:t>
            </a:r>
            <a:r>
              <a:rPr lang="en-US" dirty="0">
                <a:effectLst/>
              </a:rPr>
              <a:t>Mallinckrodt Pharma)</a:t>
            </a:r>
            <a:endParaRPr lang="en-US" dirty="0"/>
          </a:p>
          <a:p>
            <a:pPr marL="36900" indent="0">
              <a:buNone/>
            </a:pPr>
            <a:endParaRPr lang="en-US" dirty="0"/>
          </a:p>
        </p:txBody>
      </p:sp>
    </p:spTree>
    <p:extLst>
      <p:ext uri="{BB962C8B-B14F-4D97-AF65-F5344CB8AC3E}">
        <p14:creationId xmlns:p14="http://schemas.microsoft.com/office/powerpoint/2010/main" val="313407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2208" y="2468880"/>
            <a:ext cx="7827264" cy="1371600"/>
          </a:xfrm>
        </p:spPr>
        <p:txBody>
          <a:bodyPr/>
          <a:lstStyle/>
          <a:p>
            <a:pPr algn="ctr"/>
            <a:r>
              <a:rPr lang="en-US" dirty="0"/>
              <a:t>CKD Screening and Evaluation</a:t>
            </a:r>
          </a:p>
        </p:txBody>
      </p:sp>
    </p:spTree>
    <p:extLst>
      <p:ext uri="{BB962C8B-B14F-4D97-AF65-F5344CB8AC3E}">
        <p14:creationId xmlns:p14="http://schemas.microsoft.com/office/powerpoint/2010/main" val="105589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434" y="294572"/>
            <a:ext cx="10353762" cy="1257300"/>
          </a:xfrm>
        </p:spPr>
        <p:txBody>
          <a:bodyPr/>
          <a:lstStyle/>
          <a:p>
            <a:r>
              <a:rPr lang="en-US" dirty="0"/>
              <a:t>Criteria for CKD</a:t>
            </a:r>
          </a:p>
        </p:txBody>
      </p:sp>
      <p:sp>
        <p:nvSpPr>
          <p:cNvPr id="4" name="Text Box 45"/>
          <p:cNvSpPr txBox="1">
            <a:spLocks noChangeArrowheads="1"/>
          </p:cNvSpPr>
          <p:nvPr/>
        </p:nvSpPr>
        <p:spPr bwMode="auto">
          <a:xfrm>
            <a:off x="644288" y="5602302"/>
            <a:ext cx="102761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r>
              <a:rPr lang="en-US" sz="1400" dirty="0"/>
              <a:t>*Markers of kidney damage can include nephrotic syndrome, nephritic syndrome, tubular syndromes, urinary tract symptoms, asymptomatic urinalysis abnormalities, asymptomatic radiologic abnormalities, hypertension due to kidney disease.</a:t>
            </a:r>
          </a:p>
          <a:p>
            <a:r>
              <a:rPr lang="en-US" sz="1400" dirty="0">
                <a:solidFill>
                  <a:srgbClr val="FFFFFF"/>
                </a:solidFill>
              </a:rPr>
              <a:t>GFR – Glomerular Filtration rate</a:t>
            </a:r>
          </a:p>
          <a:p>
            <a:r>
              <a:rPr lang="en-US" sz="1400" dirty="0">
                <a:solidFill>
                  <a:srgbClr val="FFFFFF"/>
                </a:solidFill>
              </a:rPr>
              <a:t>ACR- Urine Albumin Creatinine ratio</a:t>
            </a:r>
          </a:p>
        </p:txBody>
      </p:sp>
      <p:graphicFrame>
        <p:nvGraphicFramePr>
          <p:cNvPr id="5" name="Table 5">
            <a:extLst>
              <a:ext uri="{FF2B5EF4-FFF2-40B4-BE49-F238E27FC236}">
                <a16:creationId xmlns:a16="http://schemas.microsoft.com/office/drawing/2014/main" id="{3BFC895A-E0AD-4570-8FB8-7AB50D5B2FDF}"/>
              </a:ext>
            </a:extLst>
          </p:cNvPr>
          <p:cNvGraphicFramePr>
            <a:graphicFrameLocks noGrp="1"/>
          </p:cNvGraphicFramePr>
          <p:nvPr>
            <p:extLst>
              <p:ext uri="{D42A27DB-BD31-4B8C-83A1-F6EECF244321}">
                <p14:modId xmlns:p14="http://schemas.microsoft.com/office/powerpoint/2010/main" val="2740964743"/>
              </p:ext>
            </p:extLst>
          </p:nvPr>
        </p:nvGraphicFramePr>
        <p:xfrm>
          <a:off x="788670" y="1558891"/>
          <a:ext cx="9665291" cy="3829203"/>
        </p:xfrm>
        <a:graphic>
          <a:graphicData uri="http://schemas.openxmlformats.org/drawingml/2006/table">
            <a:tbl>
              <a:tblPr firstRow="1" bandRow="1">
                <a:tableStyleId>{5C22544A-7EE6-4342-B048-85BDC9FD1C3A}</a:tableStyleId>
              </a:tblPr>
              <a:tblGrid>
                <a:gridCol w="5518254">
                  <a:extLst>
                    <a:ext uri="{9D8B030D-6E8A-4147-A177-3AD203B41FA5}">
                      <a16:colId xmlns:a16="http://schemas.microsoft.com/office/drawing/2014/main" val="2901659983"/>
                    </a:ext>
                  </a:extLst>
                </a:gridCol>
                <a:gridCol w="4147037">
                  <a:extLst>
                    <a:ext uri="{9D8B030D-6E8A-4147-A177-3AD203B41FA5}">
                      <a16:colId xmlns:a16="http://schemas.microsoft.com/office/drawing/2014/main" val="1603737458"/>
                    </a:ext>
                  </a:extLst>
                </a:gridCol>
              </a:tblGrid>
              <a:tr h="9436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Abnormalities of kidney function or structure with implications for health</a:t>
                      </a:r>
                    </a:p>
                    <a:p>
                      <a:endParaRPr lang="en-US" dirty="0">
                        <a:solidFill>
                          <a:schemeClr val="bg1"/>
                        </a:solidFill>
                      </a:endParaRPr>
                    </a:p>
                  </a:txBody>
                  <a:tcPr>
                    <a:blipFill>
                      <a:blip r:embed="rId3">
                        <a:alphaModFix amt="84000"/>
                      </a:blip>
                      <a:tile tx="0" ty="0" sx="100000" sy="100000" flip="none" algn="tl"/>
                    </a:blipFill>
                  </a:tcPr>
                </a:tc>
                <a:tc>
                  <a:txBody>
                    <a:bodyPr/>
                    <a:lstStyle/>
                    <a:p>
                      <a:r>
                        <a:rPr lang="en-US" dirty="0">
                          <a:solidFill>
                            <a:schemeClr val="bg1"/>
                          </a:solidFill>
                        </a:rPr>
                        <a:t>TIMELINE</a:t>
                      </a:r>
                    </a:p>
                  </a:txBody>
                  <a:tcPr>
                    <a:blipFill>
                      <a:blip r:embed="rId3">
                        <a:alphaModFix amt="84000"/>
                      </a:blip>
                      <a:tile tx="0" ty="0" sx="100000" sy="100000" flip="none" algn="tl"/>
                    </a:blipFill>
                  </a:tcPr>
                </a:tc>
                <a:extLst>
                  <a:ext uri="{0D108BD9-81ED-4DB2-BD59-A6C34878D82A}">
                    <a16:rowId xmlns:a16="http://schemas.microsoft.com/office/drawing/2014/main" val="271327851"/>
                  </a:ext>
                </a:extLst>
              </a:tr>
              <a:tr h="2885548">
                <a:tc>
                  <a:txBody>
                    <a:bodyPr/>
                    <a:lstStyle/>
                    <a:p>
                      <a:pPr marL="914400" lvl="1" indent="-457200">
                        <a:buFont typeface="Arial" panose="020B0604020202020204" pitchFamily="34" charset="0"/>
                        <a:buChar char="•"/>
                      </a:pPr>
                      <a:r>
                        <a:rPr lang="en-US" sz="2600" dirty="0"/>
                        <a:t>GFR &lt;60 mL/min/1.73 m</a:t>
                      </a:r>
                      <a:r>
                        <a:rPr lang="en-US" sz="2600" baseline="30000" dirty="0"/>
                        <a:t>2</a:t>
                      </a:r>
                    </a:p>
                    <a:p>
                      <a:pPr marL="457200" lvl="1" indent="0">
                        <a:buFont typeface="Arial" panose="020B0604020202020204" pitchFamily="34" charset="0"/>
                        <a:buNone/>
                      </a:pPr>
                      <a:r>
                        <a:rPr lang="en-US" sz="2600" dirty="0"/>
                        <a:t>                       OR</a:t>
                      </a:r>
                      <a:endParaRPr lang="en-US" sz="2600" baseline="30000" dirty="0"/>
                    </a:p>
                    <a:p>
                      <a:pPr marL="914400" lvl="1" indent="-457200">
                        <a:buFont typeface="Arial" panose="020B0604020202020204" pitchFamily="34" charset="0"/>
                        <a:buChar char="•"/>
                      </a:pPr>
                      <a:r>
                        <a:rPr lang="en-US" sz="2600" dirty="0"/>
                        <a:t>Urine ACR &gt;30 mg/g </a:t>
                      </a:r>
                    </a:p>
                    <a:p>
                      <a:pPr marL="457200" lvl="1" indent="0">
                        <a:buFont typeface="Arial" panose="020B0604020202020204" pitchFamily="34" charset="0"/>
                        <a:buNone/>
                      </a:pPr>
                      <a:r>
                        <a:rPr lang="en-US" sz="2600" dirty="0"/>
                        <a:t>                       OR</a:t>
                      </a:r>
                    </a:p>
                    <a:p>
                      <a:pPr marL="914400" lvl="1" indent="-457200">
                        <a:buFont typeface="Arial" panose="020B0604020202020204" pitchFamily="34" charset="0"/>
                        <a:buChar char="•"/>
                      </a:pPr>
                      <a:r>
                        <a:rPr lang="en-US" sz="2600" dirty="0"/>
                        <a:t>Markers of kidney damage (one or more*)</a:t>
                      </a:r>
                    </a:p>
                    <a:p>
                      <a:endParaRPr lang="en-US" dirty="0"/>
                    </a:p>
                  </a:txBody>
                  <a:tcPr>
                    <a:blipFill>
                      <a:blip r:embed="rId3">
                        <a:alphaModFix amt="84000"/>
                      </a:blip>
                      <a:tile tx="0" ty="0" sx="100000" sy="100000" flip="none" algn="tl"/>
                    </a:blipFill>
                  </a:tcPr>
                </a:tc>
                <a:tc>
                  <a:txBody>
                    <a:bodyPr/>
                    <a:lstStyle/>
                    <a:p>
                      <a:r>
                        <a:rPr lang="en-US" sz="2600" dirty="0"/>
                        <a:t>&gt;3 months</a:t>
                      </a:r>
                    </a:p>
                  </a:txBody>
                  <a:tcPr>
                    <a:blipFill>
                      <a:blip r:embed="rId3">
                        <a:alphaModFix amt="84000"/>
                      </a:blip>
                      <a:tile tx="0" ty="0" sx="100000" sy="100000" flip="none" algn="tl"/>
                    </a:blipFill>
                  </a:tcPr>
                </a:tc>
                <a:extLst>
                  <a:ext uri="{0D108BD9-81ED-4DB2-BD59-A6C34878D82A}">
                    <a16:rowId xmlns:a16="http://schemas.microsoft.com/office/drawing/2014/main" val="1127891906"/>
                  </a:ext>
                </a:extLst>
              </a:tr>
            </a:tbl>
          </a:graphicData>
        </a:graphic>
      </p:graphicFrame>
    </p:spTree>
    <p:extLst>
      <p:ext uri="{BB962C8B-B14F-4D97-AF65-F5344CB8AC3E}">
        <p14:creationId xmlns:p14="http://schemas.microsoft.com/office/powerpoint/2010/main" val="36959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117" y="628650"/>
            <a:ext cx="10604033" cy="595709"/>
          </a:xfrm>
        </p:spPr>
        <p:txBody>
          <a:bodyPr>
            <a:noAutofit/>
          </a:bodyPr>
          <a:lstStyle/>
          <a:p>
            <a:r>
              <a:rPr lang="en-US" sz="3600" dirty="0"/>
              <a:t>Screening Tools: Glomerular filtration rate (GFR) </a:t>
            </a:r>
          </a:p>
        </p:txBody>
      </p:sp>
      <p:sp>
        <p:nvSpPr>
          <p:cNvPr id="3" name="Content Placeholder 2"/>
          <p:cNvSpPr>
            <a:spLocks noGrp="1"/>
          </p:cNvSpPr>
          <p:nvPr>
            <p:ph idx="1"/>
          </p:nvPr>
        </p:nvSpPr>
        <p:spPr>
          <a:xfrm>
            <a:off x="745957" y="1461836"/>
            <a:ext cx="6626393" cy="4711567"/>
          </a:xfrm>
        </p:spPr>
        <p:txBody>
          <a:bodyPr>
            <a:noAutofit/>
          </a:bodyPr>
          <a:lstStyle/>
          <a:p>
            <a:endParaRPr lang="en-US" sz="1800" dirty="0"/>
          </a:p>
          <a:p>
            <a:r>
              <a:rPr lang="en-US" dirty="0">
                <a:effectLst/>
              </a:rPr>
              <a:t>GFR - Sum of the filtration rates in all of the functioning nephrons</a:t>
            </a:r>
          </a:p>
          <a:p>
            <a:r>
              <a:rPr lang="en-US" dirty="0">
                <a:effectLst/>
              </a:rPr>
              <a:t>Rough measure of the number of functioning nephrons</a:t>
            </a:r>
          </a:p>
          <a:p>
            <a:r>
              <a:rPr lang="en-US" dirty="0">
                <a:effectLst/>
              </a:rPr>
              <a:t>Kidneys filter 180 liters per day (125 mL/min) of plasma</a:t>
            </a:r>
          </a:p>
          <a:p>
            <a:r>
              <a:rPr lang="en-US" dirty="0">
                <a:effectLst/>
              </a:rPr>
              <a:t>Range- 130 and 120 mL/min/1.73 m</a:t>
            </a:r>
            <a:r>
              <a:rPr lang="en-US" baseline="30000" dirty="0">
                <a:effectLst/>
              </a:rPr>
              <a:t>2</a:t>
            </a:r>
            <a:r>
              <a:rPr lang="en-US" dirty="0">
                <a:effectLst/>
              </a:rPr>
              <a:t> for men and women, respectively</a:t>
            </a:r>
          </a:p>
          <a:p>
            <a:r>
              <a:rPr lang="en-US" dirty="0">
                <a:effectLst/>
              </a:rPr>
              <a:t>Considerable variation even among normal individuals</a:t>
            </a:r>
          </a:p>
          <a:p>
            <a:r>
              <a:rPr lang="en-US" dirty="0"/>
              <a:t>Normal GFR - age, sex, and body size, and declines with age</a:t>
            </a:r>
          </a:p>
          <a:p>
            <a:endParaRPr lang="en-US" dirty="0"/>
          </a:p>
          <a:p>
            <a:endParaRPr lang="en-US" altLang="en-US" dirty="0"/>
          </a:p>
        </p:txBody>
      </p:sp>
      <p:pic>
        <p:nvPicPr>
          <p:cNvPr id="3074" name="Picture 2" descr="This image shows the blood vessels and the direction of blood flow in the nephron.">
            <a:extLst>
              <a:ext uri="{FF2B5EF4-FFF2-40B4-BE49-F238E27FC236}">
                <a16:creationId xmlns:a16="http://schemas.microsoft.com/office/drawing/2014/main" id="{E77F1495-7A3E-47C7-8F67-E9678C70D6B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687902" y="1577340"/>
            <a:ext cx="4053247" cy="4480560"/>
          </a:xfrm>
          <a:prstGeom prst="rect">
            <a:avLst/>
          </a:prstGeom>
          <a:noFill/>
          <a:effectLst>
            <a:outerShdw blurRad="50800" dist="50800" dir="5400000" sx="9000" sy="9000" algn="ctr" rotWithShape="0">
              <a:srgbClr val="000000">
                <a:alpha val="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71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1B40-91FA-4339-A66A-239B40DBF614}"/>
              </a:ext>
            </a:extLst>
          </p:cNvPr>
          <p:cNvSpPr>
            <a:spLocks noGrp="1"/>
          </p:cNvSpPr>
          <p:nvPr>
            <p:ph type="title"/>
          </p:nvPr>
        </p:nvSpPr>
        <p:spPr>
          <a:xfrm>
            <a:off x="919119" y="381000"/>
            <a:ext cx="10353762" cy="1257300"/>
          </a:xfrm>
        </p:spPr>
        <p:txBody>
          <a:bodyPr/>
          <a:lstStyle/>
          <a:p>
            <a:r>
              <a:rPr lang="en-US" dirty="0">
                <a:solidFill>
                  <a:schemeClr val="accent1">
                    <a:lumMod val="75000"/>
                  </a:schemeClr>
                </a:solidFill>
              </a:rPr>
              <a:t>GFR Measurement vs Estimation</a:t>
            </a:r>
          </a:p>
        </p:txBody>
      </p:sp>
      <p:sp>
        <p:nvSpPr>
          <p:cNvPr id="3" name="Content Placeholder 2">
            <a:extLst>
              <a:ext uri="{FF2B5EF4-FFF2-40B4-BE49-F238E27FC236}">
                <a16:creationId xmlns:a16="http://schemas.microsoft.com/office/drawing/2014/main" id="{EB8B1137-1573-4A65-A4DE-248EFA3F3EEC}"/>
              </a:ext>
            </a:extLst>
          </p:cNvPr>
          <p:cNvSpPr>
            <a:spLocks noGrp="1"/>
          </p:cNvSpPr>
          <p:nvPr>
            <p:ph idx="1"/>
          </p:nvPr>
        </p:nvSpPr>
        <p:spPr>
          <a:xfrm>
            <a:off x="478673" y="1638300"/>
            <a:ext cx="10353762" cy="4865370"/>
          </a:xfrm>
        </p:spPr>
        <p:txBody>
          <a:bodyPr>
            <a:normAutofit fontScale="92500" lnSpcReduction="10000"/>
          </a:bodyPr>
          <a:lstStyle/>
          <a:p>
            <a:endParaRPr lang="en-US" sz="1600" dirty="0"/>
          </a:p>
          <a:p>
            <a:r>
              <a:rPr lang="en-US" dirty="0">
                <a:effectLst/>
              </a:rPr>
              <a:t>Measurement of GFR - Remember Inulin clearance from Med school !!!!</a:t>
            </a:r>
          </a:p>
          <a:p>
            <a:endParaRPr lang="en-US" dirty="0"/>
          </a:p>
          <a:p>
            <a:r>
              <a:rPr lang="en-US" dirty="0"/>
              <a:t>Estimation- </a:t>
            </a:r>
            <a:endParaRPr lang="en-US" dirty="0">
              <a:effectLst/>
            </a:endParaRPr>
          </a:p>
          <a:p>
            <a:pPr marL="36900" indent="0">
              <a:buNone/>
            </a:pPr>
            <a:r>
              <a:rPr lang="en-US" dirty="0">
                <a:effectLst/>
              </a:rPr>
              <a:t>	Creatinine clearance  </a:t>
            </a:r>
          </a:p>
          <a:p>
            <a:pPr marL="36900" indent="0">
              <a:buNone/>
            </a:pPr>
            <a:r>
              <a:rPr lang="en-US" dirty="0">
                <a:effectLst/>
              </a:rPr>
              <a:t>	Estimation equations based upon serum creatinine (Cystatin C) as biomarker</a:t>
            </a:r>
          </a:p>
          <a:p>
            <a:pPr marL="36900" indent="0">
              <a:buNone/>
            </a:pPr>
            <a:r>
              <a:rPr lang="en-US" dirty="0">
                <a:effectLst/>
              </a:rPr>
              <a:t>		Cockcroft-Gault equation  </a:t>
            </a:r>
          </a:p>
          <a:p>
            <a:pPr marL="36900" indent="0">
              <a:buNone/>
            </a:pPr>
            <a:r>
              <a:rPr lang="en-US" dirty="0">
                <a:effectLst/>
              </a:rPr>
              <a:t>		Modification of Diet in Renal Disease (MDRD) study equation  **</a:t>
            </a:r>
          </a:p>
          <a:p>
            <a:pPr marL="36900" indent="0">
              <a:buNone/>
            </a:pPr>
            <a:r>
              <a:rPr lang="en-US" dirty="0">
                <a:effectLst/>
              </a:rPr>
              <a:t>		Chronic Kidney Disease Epidemiology Collaboration (CKD-EPI) equation **</a:t>
            </a:r>
            <a:endParaRPr lang="en-US" dirty="0"/>
          </a:p>
          <a:p>
            <a:pPr marL="36900" indent="0">
              <a:buNone/>
            </a:pPr>
            <a:endParaRPr lang="en-US" dirty="0"/>
          </a:p>
          <a:p>
            <a:r>
              <a:rPr lang="en-US" dirty="0">
                <a:effectLst/>
              </a:rPr>
              <a:t>Other serum markers- blood urea nitrogen (BUN)/  serum cystatin C</a:t>
            </a:r>
            <a:endParaRPr lang="en-US" dirty="0"/>
          </a:p>
          <a:p>
            <a:pPr marL="36900" indent="0">
              <a:buNone/>
            </a:pPr>
            <a:r>
              <a:rPr lang="en-US" dirty="0"/>
              <a:t> </a:t>
            </a:r>
          </a:p>
          <a:p>
            <a:endParaRPr lang="en-US" sz="1600" dirty="0"/>
          </a:p>
        </p:txBody>
      </p:sp>
    </p:spTree>
    <p:extLst>
      <p:ext uri="{BB962C8B-B14F-4D97-AF65-F5344CB8AC3E}">
        <p14:creationId xmlns:p14="http://schemas.microsoft.com/office/powerpoint/2010/main" val="2905587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66700" y="304800"/>
            <a:ext cx="11493500" cy="1371600"/>
          </a:xfrm>
        </p:spPr>
        <p:txBody>
          <a:bodyPr/>
          <a:lstStyle/>
          <a:p>
            <a:r>
              <a:rPr lang="en-US" altLang="en-US" dirty="0">
                <a:solidFill>
                  <a:schemeClr val="accent1">
                    <a:lumMod val="75000"/>
                  </a:schemeClr>
                </a:solidFill>
              </a:rPr>
              <a:t>Use These Equations Cautiously….</a:t>
            </a:r>
          </a:p>
        </p:txBody>
      </p:sp>
      <p:sp>
        <p:nvSpPr>
          <p:cNvPr id="29698" name="Content Placeholder 2"/>
          <p:cNvSpPr>
            <a:spLocks noGrp="1"/>
          </p:cNvSpPr>
          <p:nvPr>
            <p:ph idx="1"/>
          </p:nvPr>
        </p:nvSpPr>
        <p:spPr>
          <a:xfrm>
            <a:off x="697230" y="1676401"/>
            <a:ext cx="10892790" cy="4758690"/>
          </a:xfrm>
        </p:spPr>
        <p:txBody>
          <a:bodyPr>
            <a:normAutofit/>
          </a:bodyPr>
          <a:lstStyle/>
          <a:p>
            <a:r>
              <a:rPr lang="en-US" sz="2200" dirty="0" err="1">
                <a:effectLst/>
              </a:rPr>
              <a:t>eGFRcr</a:t>
            </a:r>
            <a:r>
              <a:rPr lang="en-US" sz="2200" dirty="0">
                <a:effectLst/>
              </a:rPr>
              <a:t> generally is accurate, except in situations such</a:t>
            </a:r>
          </a:p>
          <a:p>
            <a:pPr marL="36900" indent="0">
              <a:buNone/>
            </a:pPr>
            <a:endParaRPr lang="en-US" sz="2200" dirty="0">
              <a:effectLst/>
            </a:endParaRPr>
          </a:p>
          <a:p>
            <a:pPr lvl="1"/>
            <a:r>
              <a:rPr lang="en-US" altLang="en-US" sz="2200" dirty="0"/>
              <a:t>Loss of muscle mass/ Amputation</a:t>
            </a:r>
          </a:p>
          <a:p>
            <a:pPr lvl="1"/>
            <a:r>
              <a:rPr lang="en-US" altLang="en-US" sz="2200" dirty="0"/>
              <a:t>Poor nutrition/ Chronic illness/</a:t>
            </a:r>
            <a:r>
              <a:rPr lang="en-US" sz="2200" dirty="0">
                <a:effectLst/>
              </a:rPr>
              <a:t>Extremes of protein intake</a:t>
            </a:r>
          </a:p>
          <a:p>
            <a:pPr lvl="1"/>
            <a:r>
              <a:rPr lang="en-US" altLang="en-US" sz="2200" dirty="0"/>
              <a:t>Changing serum creatinine </a:t>
            </a:r>
          </a:p>
          <a:p>
            <a:pPr lvl="1"/>
            <a:r>
              <a:rPr lang="en-US" altLang="en-US" sz="2200" dirty="0"/>
              <a:t>Obese</a:t>
            </a:r>
          </a:p>
          <a:p>
            <a:pPr lvl="1"/>
            <a:r>
              <a:rPr lang="en-US" altLang="en-US" sz="2200" dirty="0"/>
              <a:t>Very elderly, young</a:t>
            </a:r>
          </a:p>
          <a:p>
            <a:pPr lvl="1"/>
            <a:r>
              <a:rPr lang="en-US" sz="2200" dirty="0">
                <a:effectLst/>
              </a:rPr>
              <a:t>Drug-induced inhibition of tubular function (e.g., trimethoprim).</a:t>
            </a:r>
          </a:p>
          <a:p>
            <a:pPr marL="36900" indent="0">
              <a:buNone/>
            </a:pPr>
            <a:endParaRPr lang="en-US" sz="2400" dirty="0">
              <a:effectLst/>
            </a:endParaRPr>
          </a:p>
          <a:p>
            <a:pPr lvl="1"/>
            <a:endParaRPr lang="en-US" altLang="en-US" dirty="0"/>
          </a:p>
        </p:txBody>
      </p:sp>
    </p:spTree>
    <p:extLst>
      <p:ext uri="{BB962C8B-B14F-4D97-AF65-F5344CB8AC3E}">
        <p14:creationId xmlns:p14="http://schemas.microsoft.com/office/powerpoint/2010/main" val="420602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66817-FB5D-4FF5-820F-58B7A5ED2371}"/>
              </a:ext>
            </a:extLst>
          </p:cNvPr>
          <p:cNvSpPr>
            <a:spLocks noGrp="1"/>
          </p:cNvSpPr>
          <p:nvPr>
            <p:ph type="title"/>
          </p:nvPr>
        </p:nvSpPr>
        <p:spPr>
          <a:xfrm>
            <a:off x="1366536" y="712045"/>
            <a:ext cx="6304263" cy="1370605"/>
          </a:xfrm>
        </p:spPr>
        <p:txBody>
          <a:bodyPr>
            <a:normAutofit/>
          </a:bodyPr>
          <a:lstStyle/>
          <a:p>
            <a:pPr algn="l">
              <a:lnSpc>
                <a:spcPct val="90000"/>
              </a:lnSpc>
            </a:pPr>
            <a:r>
              <a:rPr lang="en-US" sz="3000" b="1" dirty="0">
                <a:solidFill>
                  <a:schemeClr val="accent1">
                    <a:lumMod val="75000"/>
                  </a:schemeClr>
                </a:solidFill>
                <a:effectLst/>
              </a:rPr>
              <a:t>What is Cystatin C?</a:t>
            </a:r>
            <a:br>
              <a:rPr lang="en-US" sz="3000" b="1" dirty="0">
                <a:solidFill>
                  <a:schemeClr val="accent1">
                    <a:lumMod val="75000"/>
                  </a:schemeClr>
                </a:solidFill>
                <a:effectLst/>
              </a:rPr>
            </a:br>
            <a:endParaRPr lang="en-US" sz="3000" dirty="0">
              <a:solidFill>
                <a:schemeClr val="accent1">
                  <a:lumMod val="75000"/>
                </a:schemeClr>
              </a:solidFill>
            </a:endParaRPr>
          </a:p>
        </p:txBody>
      </p:sp>
      <p:sp>
        <p:nvSpPr>
          <p:cNvPr id="3" name="Content Placeholder 2">
            <a:extLst>
              <a:ext uri="{FF2B5EF4-FFF2-40B4-BE49-F238E27FC236}">
                <a16:creationId xmlns:a16="http://schemas.microsoft.com/office/drawing/2014/main" id="{DE25C497-4776-46AB-A538-0F09636A2993}"/>
              </a:ext>
            </a:extLst>
          </p:cNvPr>
          <p:cNvSpPr>
            <a:spLocks noGrp="1"/>
          </p:cNvSpPr>
          <p:nvPr>
            <p:ph idx="1"/>
          </p:nvPr>
        </p:nvSpPr>
        <p:spPr>
          <a:xfrm>
            <a:off x="836642" y="1595121"/>
            <a:ext cx="6630005" cy="4188460"/>
          </a:xfrm>
        </p:spPr>
        <p:txBody>
          <a:bodyPr>
            <a:normAutofit/>
          </a:bodyPr>
          <a:lstStyle/>
          <a:p>
            <a:pPr>
              <a:lnSpc>
                <a:spcPct val="90000"/>
              </a:lnSpc>
            </a:pPr>
            <a:endParaRPr lang="en-US" dirty="0">
              <a:effectLst/>
            </a:endParaRPr>
          </a:p>
          <a:p>
            <a:pPr>
              <a:lnSpc>
                <a:spcPct val="90000"/>
              </a:lnSpc>
            </a:pPr>
            <a:r>
              <a:rPr lang="en-US" dirty="0">
                <a:effectLst/>
              </a:rPr>
              <a:t>Member of the cystatin superfamily of cysteine protease inhibitors. </a:t>
            </a:r>
          </a:p>
          <a:p>
            <a:pPr>
              <a:lnSpc>
                <a:spcPct val="90000"/>
              </a:lnSpc>
            </a:pPr>
            <a:r>
              <a:rPr lang="en-US" dirty="0">
                <a:effectLst/>
              </a:rPr>
              <a:t>Produced by all nucleated cells- relatively constant, and not affected by  changes in diet</a:t>
            </a:r>
          </a:p>
          <a:p>
            <a:pPr>
              <a:lnSpc>
                <a:spcPct val="90000"/>
              </a:lnSpc>
            </a:pPr>
            <a:r>
              <a:rPr lang="en-US" dirty="0">
                <a:effectLst/>
              </a:rPr>
              <a:t>Filtered at the glomerulus and not reabsorbed. </a:t>
            </a:r>
          </a:p>
          <a:p>
            <a:pPr>
              <a:lnSpc>
                <a:spcPct val="90000"/>
              </a:lnSpc>
            </a:pPr>
            <a:r>
              <a:rPr lang="en-US" dirty="0">
                <a:effectLst/>
              </a:rPr>
              <a:t>Cystatin C-based estimates - less influenced by muscle mass or diet than creatinine-based estimates.</a:t>
            </a:r>
          </a:p>
          <a:p>
            <a:pPr>
              <a:lnSpc>
                <a:spcPct val="90000"/>
              </a:lnSpc>
            </a:pPr>
            <a:r>
              <a:rPr lang="en-US" dirty="0">
                <a:effectLst/>
              </a:rPr>
              <a:t>Improve patient care – </a:t>
            </a:r>
            <a:r>
              <a:rPr lang="en-US" i="1" dirty="0">
                <a:effectLst/>
              </a:rPr>
              <a:t>unknown !!</a:t>
            </a:r>
            <a:endParaRPr lang="en-US" dirty="0">
              <a:effectLst/>
            </a:endParaRPr>
          </a:p>
          <a:p>
            <a:pPr>
              <a:lnSpc>
                <a:spcPct val="90000"/>
              </a:lnSpc>
            </a:pPr>
            <a:endParaRPr lang="en-US" dirty="0">
              <a:effectLst/>
            </a:endParaRPr>
          </a:p>
          <a:p>
            <a:pPr>
              <a:lnSpc>
                <a:spcPct val="90000"/>
              </a:lnSpc>
            </a:pPr>
            <a:endParaRPr lang="en-US" dirty="0">
              <a:effectLst/>
            </a:endParaRPr>
          </a:p>
          <a:p>
            <a:pPr marL="36900" indent="0">
              <a:lnSpc>
                <a:spcPct val="90000"/>
              </a:lnSpc>
              <a:buNone/>
            </a:pPr>
            <a:endParaRPr lang="en-US" dirty="0"/>
          </a:p>
        </p:txBody>
      </p:sp>
      <p:pic>
        <p:nvPicPr>
          <p:cNvPr id="5122" name="Picture 2" descr="Image result for serum cystatin C">
            <a:extLst>
              <a:ext uri="{FF2B5EF4-FFF2-40B4-BE49-F238E27FC236}">
                <a16:creationId xmlns:a16="http://schemas.microsoft.com/office/drawing/2014/main" id="{440CC091-AEE7-4F84-8207-7415ACC7333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91377" y="855133"/>
            <a:ext cx="5147733" cy="5147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2B7418-C954-434C-B100-44EDE7355377}"/>
              </a:ext>
            </a:extLst>
          </p:cNvPr>
          <p:cNvSpPr txBox="1"/>
          <p:nvPr/>
        </p:nvSpPr>
        <p:spPr>
          <a:xfrm>
            <a:off x="502920" y="5708557"/>
            <a:ext cx="11186160" cy="369332"/>
          </a:xfrm>
          <a:prstGeom prst="rect">
            <a:avLst/>
          </a:prstGeom>
          <a:noFill/>
        </p:spPr>
        <p:txBody>
          <a:bodyPr wrap="square" rtlCol="0">
            <a:spAutoFit/>
          </a:bodyPr>
          <a:lstStyle/>
          <a:p>
            <a:pPr marL="36900" indent="0">
              <a:lnSpc>
                <a:spcPct val="90000"/>
              </a:lnSpc>
              <a:buNone/>
            </a:pPr>
            <a:r>
              <a:rPr lang="en-US" sz="2000" dirty="0">
                <a:solidFill>
                  <a:srgbClr val="FFFF00"/>
                </a:solidFill>
              </a:rPr>
              <a:t>For now used only as a confirmatory test OR in combination with Serum creatinine !!</a:t>
            </a:r>
          </a:p>
        </p:txBody>
      </p:sp>
    </p:spTree>
    <p:extLst>
      <p:ext uri="{BB962C8B-B14F-4D97-AF65-F5344CB8AC3E}">
        <p14:creationId xmlns:p14="http://schemas.microsoft.com/office/powerpoint/2010/main" val="21612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0165" y="263090"/>
            <a:ext cx="10353762" cy="1257300"/>
          </a:xfrm>
        </p:spPr>
        <p:txBody>
          <a:bodyPr>
            <a:normAutofit fontScale="90000"/>
          </a:bodyPr>
          <a:lstStyle/>
          <a:p>
            <a:r>
              <a:rPr lang="en-US" dirty="0">
                <a:solidFill>
                  <a:schemeClr val="accent1">
                    <a:lumMod val="75000"/>
                  </a:schemeClr>
                </a:solidFill>
              </a:rPr>
              <a:t>Screening Tools: Urinary albumin-to-creatinine ratio (ACR) </a:t>
            </a:r>
          </a:p>
        </p:txBody>
      </p:sp>
      <p:sp>
        <p:nvSpPr>
          <p:cNvPr id="3" name="Content Placeholder 2"/>
          <p:cNvSpPr>
            <a:spLocks noGrp="1"/>
          </p:cNvSpPr>
          <p:nvPr>
            <p:ph idx="1"/>
          </p:nvPr>
        </p:nvSpPr>
        <p:spPr>
          <a:xfrm>
            <a:off x="474658" y="1520390"/>
            <a:ext cx="8862381" cy="4697129"/>
          </a:xfrm>
        </p:spPr>
        <p:txBody>
          <a:bodyPr>
            <a:normAutofit/>
          </a:bodyPr>
          <a:lstStyle/>
          <a:p>
            <a:endParaRPr lang="en-US" sz="2400" dirty="0"/>
          </a:p>
          <a:p>
            <a:r>
              <a:rPr lang="en-US" sz="2400" dirty="0"/>
              <a:t>Spot urine for quantification of proteinuria/ Albuminuria</a:t>
            </a:r>
          </a:p>
          <a:p>
            <a:r>
              <a:rPr lang="en-US" sz="2400" dirty="0"/>
              <a:t>First morning void preferable. </a:t>
            </a:r>
          </a:p>
          <a:p>
            <a:r>
              <a:rPr lang="en-US" sz="2400" dirty="0"/>
              <a:t>24hr urine test rarely necessary. </a:t>
            </a:r>
          </a:p>
          <a:p>
            <a:r>
              <a:rPr lang="en-US" sz="2400" dirty="0"/>
              <a:t>Divide Urine Albumin concentration in mg by creatinine concentration in grams.</a:t>
            </a:r>
          </a:p>
          <a:p>
            <a:r>
              <a:rPr lang="en-US" sz="2400" dirty="0"/>
              <a:t>Creatinine Adjusts albumin levels for varying urine concentrations, which allows for more accurate results versus albumin alone.</a:t>
            </a:r>
          </a:p>
        </p:txBody>
      </p:sp>
      <p:pic>
        <p:nvPicPr>
          <p:cNvPr id="6146" name="Picture 2">
            <a:extLst>
              <a:ext uri="{FF2B5EF4-FFF2-40B4-BE49-F238E27FC236}">
                <a16:creationId xmlns:a16="http://schemas.microsoft.com/office/drawing/2014/main" id="{6163D9FB-3392-412C-88BA-F71C7429E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7888" y="1666241"/>
            <a:ext cx="1407202" cy="4295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7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975360" y="1635761"/>
            <a:ext cx="7670800" cy="4760913"/>
          </a:xfrm>
        </p:spPr>
        <p:txBody>
          <a:bodyPr>
            <a:normAutofit/>
          </a:bodyPr>
          <a:lstStyle/>
          <a:p>
            <a:pPr>
              <a:spcBef>
                <a:spcPct val="20000"/>
              </a:spcBef>
            </a:pPr>
            <a:r>
              <a:rPr lang="en-US" altLang="en-US" sz="1900" dirty="0"/>
              <a:t>Normal Albuminuria </a:t>
            </a:r>
          </a:p>
          <a:p>
            <a:pPr lvl="1">
              <a:spcBef>
                <a:spcPct val="20000"/>
              </a:spcBef>
            </a:pPr>
            <a:r>
              <a:rPr lang="en-US" altLang="en-US" sz="1900" dirty="0"/>
              <a:t>Albumin: Creatinine ratio &lt; 30 mg/g creatinine</a:t>
            </a:r>
          </a:p>
          <a:p>
            <a:pPr>
              <a:spcBef>
                <a:spcPct val="20000"/>
              </a:spcBef>
            </a:pPr>
            <a:endParaRPr lang="en-US" altLang="en-US" sz="1900" dirty="0"/>
          </a:p>
          <a:p>
            <a:pPr>
              <a:spcBef>
                <a:spcPct val="20000"/>
              </a:spcBef>
            </a:pPr>
            <a:r>
              <a:rPr lang="en-US" altLang="en-US" sz="1900" dirty="0"/>
              <a:t>Moderately Increased Albuminuria</a:t>
            </a:r>
          </a:p>
          <a:p>
            <a:pPr lvl="1">
              <a:spcBef>
                <a:spcPct val="20000"/>
              </a:spcBef>
            </a:pPr>
            <a:r>
              <a:rPr lang="en-US" altLang="en-US" sz="1900" dirty="0"/>
              <a:t>Albumin: creatinine ratio 30-300 mg/g creatinine</a:t>
            </a:r>
          </a:p>
          <a:p>
            <a:pPr lvl="1">
              <a:spcBef>
                <a:spcPct val="20000"/>
              </a:spcBef>
            </a:pPr>
            <a:r>
              <a:rPr lang="en-US" altLang="en-US" sz="1900" dirty="0"/>
              <a:t>24-hour urine albumin 30-300 mg/d </a:t>
            </a:r>
          </a:p>
          <a:p>
            <a:pPr>
              <a:spcBef>
                <a:spcPct val="20000"/>
              </a:spcBef>
            </a:pPr>
            <a:endParaRPr lang="en-US" altLang="en-US" sz="1900" dirty="0"/>
          </a:p>
          <a:p>
            <a:pPr>
              <a:spcBef>
                <a:spcPct val="20000"/>
              </a:spcBef>
            </a:pPr>
            <a:r>
              <a:rPr lang="en-US" altLang="en-US" sz="1900" dirty="0"/>
              <a:t>Severely Increased Albuminuria</a:t>
            </a:r>
          </a:p>
          <a:p>
            <a:pPr lvl="1">
              <a:spcBef>
                <a:spcPct val="20000"/>
              </a:spcBef>
            </a:pPr>
            <a:r>
              <a:rPr lang="en-US" altLang="en-US" sz="1900" dirty="0"/>
              <a:t>Albumin: Creatinine ratio </a:t>
            </a:r>
            <a:r>
              <a:rPr lang="en-US" altLang="en-US" sz="1900" u="sng" dirty="0"/>
              <a:t>&gt;</a:t>
            </a:r>
            <a:r>
              <a:rPr lang="en-US" altLang="en-US" sz="1900" dirty="0"/>
              <a:t> 300 mg albumin/g  creatinine</a:t>
            </a:r>
          </a:p>
          <a:p>
            <a:pPr lvl="1">
              <a:spcBef>
                <a:spcPct val="20000"/>
              </a:spcBef>
            </a:pPr>
            <a:r>
              <a:rPr lang="en-US" altLang="en-US" sz="1900" dirty="0"/>
              <a:t>24-hour urine albumin &gt; 300 mg/d</a:t>
            </a:r>
          </a:p>
          <a:p>
            <a:pPr>
              <a:spcBef>
                <a:spcPct val="20000"/>
              </a:spcBef>
            </a:pPr>
            <a:endParaRPr lang="en-US" altLang="en-US" sz="1900" dirty="0"/>
          </a:p>
        </p:txBody>
      </p:sp>
      <p:sp>
        <p:nvSpPr>
          <p:cNvPr id="31746" name="Rectangle 1026"/>
          <p:cNvSpPr>
            <a:spLocks noGrp="1" noChangeArrowheads="1"/>
          </p:cNvSpPr>
          <p:nvPr>
            <p:ph type="title"/>
          </p:nvPr>
        </p:nvSpPr>
        <p:spPr>
          <a:xfrm>
            <a:off x="2209800" y="609600"/>
            <a:ext cx="7772400" cy="609600"/>
          </a:xfrm>
        </p:spPr>
        <p:txBody>
          <a:bodyPr>
            <a:normAutofit/>
          </a:bodyPr>
          <a:lstStyle/>
          <a:p>
            <a:pPr>
              <a:lnSpc>
                <a:spcPct val="80000"/>
              </a:lnSpc>
            </a:pPr>
            <a:r>
              <a:rPr lang="en-US" altLang="en-US" sz="3200" dirty="0">
                <a:solidFill>
                  <a:schemeClr val="accent1">
                    <a:lumMod val="75000"/>
                  </a:schemeClr>
                </a:solidFill>
              </a:rPr>
              <a:t>Definitions: Albuminuria</a:t>
            </a:r>
          </a:p>
        </p:txBody>
      </p:sp>
    </p:spTree>
    <p:extLst>
      <p:ext uri="{BB962C8B-B14F-4D97-AF65-F5344CB8AC3E}">
        <p14:creationId xmlns:p14="http://schemas.microsoft.com/office/powerpoint/2010/main" val="58578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C572EE-0F0B-4F5F-A151-A0B4AF47548E}"/>
              </a:ext>
            </a:extLst>
          </p:cNvPr>
          <p:cNvSpPr>
            <a:spLocks noGrp="1"/>
          </p:cNvSpPr>
          <p:nvPr>
            <p:ph type="title"/>
          </p:nvPr>
        </p:nvSpPr>
        <p:spPr/>
        <p:txBody>
          <a:bodyPr/>
          <a:lstStyle/>
          <a:p>
            <a:r>
              <a:rPr lang="en-US" dirty="0">
                <a:solidFill>
                  <a:schemeClr val="accent1">
                    <a:lumMod val="75000"/>
                  </a:schemeClr>
                </a:solidFill>
              </a:rPr>
              <a:t>NEXT STEPS… </a:t>
            </a:r>
          </a:p>
        </p:txBody>
      </p:sp>
      <p:sp>
        <p:nvSpPr>
          <p:cNvPr id="6" name="Content Placeholder 5">
            <a:extLst>
              <a:ext uri="{FF2B5EF4-FFF2-40B4-BE49-F238E27FC236}">
                <a16:creationId xmlns:a16="http://schemas.microsoft.com/office/drawing/2014/main" id="{A79DBF22-9108-4ED7-A1EB-5C4776A0D45F}"/>
              </a:ext>
            </a:extLst>
          </p:cNvPr>
          <p:cNvSpPr>
            <a:spLocks noGrp="1"/>
          </p:cNvSpPr>
          <p:nvPr>
            <p:ph idx="1"/>
          </p:nvPr>
        </p:nvSpPr>
        <p:spPr>
          <a:xfrm>
            <a:off x="919119" y="1866900"/>
            <a:ext cx="10353762" cy="4781550"/>
          </a:xfrm>
        </p:spPr>
        <p:txBody>
          <a:bodyPr/>
          <a:lstStyle/>
          <a:p>
            <a:r>
              <a:rPr lang="en-US" b="1" dirty="0">
                <a:effectLst/>
              </a:rPr>
              <a:t>Confirming the chronicity of damage or decreased function</a:t>
            </a:r>
          </a:p>
          <a:p>
            <a:pPr lvl="1"/>
            <a:r>
              <a:rPr lang="en-US" b="1" dirty="0">
                <a:effectLst/>
              </a:rPr>
              <a:t>Review past labs</a:t>
            </a:r>
          </a:p>
          <a:p>
            <a:pPr marL="699750" lvl="1" indent="-285750"/>
            <a:r>
              <a:rPr lang="en-US" b="1" dirty="0">
                <a:effectLst/>
              </a:rPr>
              <a:t>Repeat testing </a:t>
            </a:r>
          </a:p>
          <a:p>
            <a:pPr marL="414000" lvl="1" indent="0">
              <a:buNone/>
            </a:pPr>
            <a:endParaRPr lang="en-US" b="1" dirty="0">
              <a:effectLst/>
            </a:endParaRPr>
          </a:p>
          <a:p>
            <a:r>
              <a:rPr lang="en-US" b="1" dirty="0">
                <a:effectLst/>
              </a:rPr>
              <a:t>Staging of CKD</a:t>
            </a:r>
          </a:p>
          <a:p>
            <a:pPr lvl="1"/>
            <a:r>
              <a:rPr lang="en-US" dirty="0">
                <a:effectLst/>
              </a:rPr>
              <a:t>Cause of disease</a:t>
            </a:r>
          </a:p>
          <a:p>
            <a:pPr lvl="1"/>
            <a:r>
              <a:rPr lang="en-US" dirty="0">
                <a:effectLst/>
              </a:rPr>
              <a:t>Six categories of GFR (G stages)</a:t>
            </a:r>
          </a:p>
          <a:p>
            <a:pPr lvl="1"/>
            <a:r>
              <a:rPr lang="en-US" dirty="0">
                <a:effectLst/>
              </a:rPr>
              <a:t>Three categories of albuminuria (A stages)</a:t>
            </a:r>
          </a:p>
          <a:p>
            <a:endParaRPr lang="en-US" dirty="0"/>
          </a:p>
        </p:txBody>
      </p:sp>
    </p:spTree>
    <p:extLst>
      <p:ext uri="{BB962C8B-B14F-4D97-AF65-F5344CB8AC3E}">
        <p14:creationId xmlns:p14="http://schemas.microsoft.com/office/powerpoint/2010/main" val="1968155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870674" y="561785"/>
            <a:ext cx="84925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3200" dirty="0">
                <a:latin typeface="+mj-lt"/>
                <a:ea typeface="+mj-ea"/>
                <a:cs typeface="+mj-cs"/>
              </a:rPr>
              <a:t>Old Classification of CKD- GFR Alone</a:t>
            </a:r>
          </a:p>
        </p:txBody>
      </p:sp>
      <p:sp>
        <p:nvSpPr>
          <p:cNvPr id="41001" name="Text Box 45"/>
          <p:cNvSpPr txBox="1">
            <a:spLocks noChangeArrowheads="1"/>
          </p:cNvSpPr>
          <p:nvPr/>
        </p:nvSpPr>
        <p:spPr bwMode="auto">
          <a:xfrm>
            <a:off x="4767264" y="5973763"/>
            <a:ext cx="28841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200" dirty="0"/>
              <a:t>Note:  GFR is given in mL/min/1.73</a:t>
            </a:r>
            <a:r>
              <a:rPr lang="en-US" sz="1200" baseline="30000" dirty="0"/>
              <a:t>2</a:t>
            </a:r>
            <a:r>
              <a:rPr lang="en-US" sz="1200" dirty="0"/>
              <a:t> </a:t>
            </a:r>
            <a:r>
              <a:rPr lang="en-US" sz="1200" dirty="0">
                <a:solidFill>
                  <a:srgbClr val="FFFFFF"/>
                </a:solidFill>
              </a:rPr>
              <a:t>m²</a:t>
            </a:r>
          </a:p>
        </p:txBody>
      </p:sp>
      <p:sp>
        <p:nvSpPr>
          <p:cNvPr id="41002" name="Text Box 95"/>
          <p:cNvSpPr txBox="1">
            <a:spLocks noChangeArrowheads="1"/>
          </p:cNvSpPr>
          <p:nvPr/>
        </p:nvSpPr>
        <p:spPr bwMode="auto">
          <a:xfrm>
            <a:off x="3471862" y="6248400"/>
            <a:ext cx="54435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fontAlgn="base">
              <a:spcBef>
                <a:spcPct val="0"/>
              </a:spcBef>
              <a:spcAft>
                <a:spcPct val="0"/>
              </a:spcAft>
            </a:pPr>
            <a:r>
              <a:rPr lang="en-US" sz="1000" dirty="0"/>
              <a:t>National Kidney Foundation. KDOQI Clinical Practice Guidelines for Chronic Kidney Disease: </a:t>
            </a:r>
          </a:p>
          <a:p>
            <a:pPr algn="ctr" fontAlgn="base">
              <a:spcBef>
                <a:spcPct val="0"/>
              </a:spcBef>
              <a:spcAft>
                <a:spcPct val="0"/>
              </a:spcAft>
            </a:pPr>
            <a:r>
              <a:rPr lang="en-US" sz="1000" dirty="0"/>
              <a:t>Evaluation, Classification, and Stratification. Am J Kidney Dis 2002;39(</a:t>
            </a:r>
            <a:r>
              <a:rPr lang="en-US" sz="1000" dirty="0" err="1"/>
              <a:t>suppl</a:t>
            </a:r>
            <a:r>
              <a:rPr lang="en-US" sz="1000" dirty="0"/>
              <a:t> 1):S1-S266</a:t>
            </a:r>
            <a:endParaRPr lang="en-US" sz="1400" dirty="0"/>
          </a:p>
          <a:p>
            <a:pPr algn="ctr" eaLnBrk="1" fontAlgn="base" hangingPunct="1">
              <a:spcBef>
                <a:spcPct val="0"/>
              </a:spcBef>
              <a:spcAft>
                <a:spcPct val="0"/>
              </a:spcAft>
            </a:pPr>
            <a:endParaRPr lang="en-US" sz="1400" dirty="0"/>
          </a:p>
        </p:txBody>
      </p:sp>
      <p:graphicFrame>
        <p:nvGraphicFramePr>
          <p:cNvPr id="8" name="Group 103"/>
          <p:cNvGraphicFramePr>
            <a:graphicFrameLocks noGrp="1"/>
          </p:cNvGraphicFramePr>
          <p:nvPr>
            <p:extLst>
              <p:ext uri="{D42A27DB-BD31-4B8C-83A1-F6EECF244321}">
                <p14:modId xmlns:p14="http://schemas.microsoft.com/office/powerpoint/2010/main" val="632535261"/>
              </p:ext>
            </p:extLst>
          </p:nvPr>
        </p:nvGraphicFramePr>
        <p:xfrm>
          <a:off x="2251258" y="1524001"/>
          <a:ext cx="7958616" cy="4357771"/>
        </p:xfrm>
        <a:graphic>
          <a:graphicData uri="http://schemas.openxmlformats.org/drawingml/2006/table">
            <a:tbl>
              <a:tblPr/>
              <a:tblGrid>
                <a:gridCol w="1295400">
                  <a:extLst>
                    <a:ext uri="{9D8B030D-6E8A-4147-A177-3AD203B41FA5}">
                      <a16:colId xmlns:a16="http://schemas.microsoft.com/office/drawing/2014/main" val="20000"/>
                    </a:ext>
                  </a:extLst>
                </a:gridCol>
                <a:gridCol w="3129280">
                  <a:extLst>
                    <a:ext uri="{9D8B030D-6E8A-4147-A177-3AD203B41FA5}">
                      <a16:colId xmlns:a16="http://schemas.microsoft.com/office/drawing/2014/main" val="20001"/>
                    </a:ext>
                  </a:extLst>
                </a:gridCol>
                <a:gridCol w="1731451">
                  <a:extLst>
                    <a:ext uri="{9D8B030D-6E8A-4147-A177-3AD203B41FA5}">
                      <a16:colId xmlns:a16="http://schemas.microsoft.com/office/drawing/2014/main" val="20002"/>
                    </a:ext>
                  </a:extLst>
                </a:gridCol>
                <a:gridCol w="1802485">
                  <a:extLst>
                    <a:ext uri="{9D8B030D-6E8A-4147-A177-3AD203B41FA5}">
                      <a16:colId xmlns:a16="http://schemas.microsoft.com/office/drawing/2014/main" val="20003"/>
                    </a:ext>
                  </a:extLst>
                </a:gridCol>
              </a:tblGrid>
              <a:tr h="685800">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a:ln>
                            <a:noFill/>
                          </a:ln>
                          <a:solidFill>
                            <a:schemeClr val="bg1"/>
                          </a:solidFill>
                          <a:effectLst/>
                          <a:latin typeface="Arial" charset="0"/>
                          <a:ea typeface="ＭＳ Ｐゴシック" pitchFamily="-110" charset="-128"/>
                        </a:rPr>
                        <a:t>Stage</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a:ln>
                            <a:noFill/>
                          </a:ln>
                          <a:solidFill>
                            <a:schemeClr val="bg1"/>
                          </a:solidFill>
                          <a:effectLst/>
                          <a:latin typeface="Arial" charset="0"/>
                          <a:ea typeface="ＭＳ Ｐゴシック" pitchFamily="-110" charset="-128"/>
                        </a:rPr>
                        <a:t>Description</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a:ln>
                            <a:noFill/>
                          </a:ln>
                          <a:solidFill>
                            <a:schemeClr val="bg1"/>
                          </a:solidFill>
                          <a:effectLst/>
                          <a:latin typeface="Arial" charset="0"/>
                          <a:ea typeface="ＭＳ Ｐゴシック" pitchFamily="-110" charset="-128"/>
                        </a:rPr>
                        <a:t>Classification by Severity</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a:ln>
                            <a:noFill/>
                          </a:ln>
                          <a:solidFill>
                            <a:schemeClr val="bg1"/>
                          </a:solidFill>
                          <a:effectLst/>
                          <a:latin typeface="Arial" charset="0"/>
                          <a:ea typeface="ＭＳ Ｐゴシック" pitchFamily="-110" charset="-128"/>
                        </a:rPr>
                        <a:t>Classification by Treatment</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extLst>
                  <a:ext uri="{0D108BD9-81ED-4DB2-BD59-A6C34878D82A}">
                    <a16:rowId xmlns:a16="http://schemas.microsoft.com/office/drawing/2014/main" val="10000"/>
                  </a:ext>
                </a:extLst>
              </a:tr>
              <a:tr h="766319">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1</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Kidney damage with</a:t>
                      </a:r>
                    </a:p>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normal or increased GFR</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GFR ≥ 90</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endParaRPr kumimoji="0" lang="en-US" sz="1800" b="0" i="0" u="none" strike="noStrike" cap="none" normalizeH="0" baseline="0" dirty="0">
                        <a:ln>
                          <a:noFill/>
                        </a:ln>
                        <a:solidFill>
                          <a:schemeClr val="tx1"/>
                        </a:solidFill>
                        <a:effectLst/>
                        <a:latin typeface="Arial" charset="0"/>
                        <a:ea typeface="ＭＳ Ｐゴシック" pitchFamily="-110" charset="-128"/>
                      </a:endParaRP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8952">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2</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Kidney damage with</a:t>
                      </a:r>
                    </a:p>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mild decrease  in GFR</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GFR of 60-89</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     T if kidney</a:t>
                      </a:r>
                    </a:p>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        transplant</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1477">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3</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Moderate decrease in GFR</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GFR of 30-59</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       recipient</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5052">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a:ln>
                            <a:noFill/>
                          </a:ln>
                          <a:solidFill>
                            <a:schemeClr val="tx1"/>
                          </a:solidFill>
                          <a:effectLst/>
                          <a:latin typeface="Arial" charset="0"/>
                          <a:ea typeface="ＭＳ Ｐゴシック" pitchFamily="-110" charset="-128"/>
                        </a:rPr>
                        <a:t>4</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Severe decrease  in GFR</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GFR of 15-29</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    D if dialysis</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0171">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a:ln>
                            <a:noFill/>
                          </a:ln>
                          <a:solidFill>
                            <a:schemeClr val="tx1"/>
                          </a:solidFill>
                          <a:effectLst/>
                          <a:latin typeface="Arial" charset="0"/>
                          <a:ea typeface="ＭＳ Ｐゴシック" pitchFamily="-110" charset="-128"/>
                        </a:rPr>
                        <a:t>5</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Kidney failure</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GFR &lt; 15</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    D if dialysis</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AutoShape 44"/>
          <p:cNvSpPr>
            <a:spLocks/>
          </p:cNvSpPr>
          <p:nvPr/>
        </p:nvSpPr>
        <p:spPr bwMode="auto">
          <a:xfrm rot="10800000">
            <a:off x="8458200" y="2451100"/>
            <a:ext cx="457200" cy="2895600"/>
          </a:xfrm>
          <a:prstGeom prst="leftBrace">
            <a:avLst>
              <a:gd name="adj1" fmla="val 52778"/>
              <a:gd name="adj2" fmla="val 50000"/>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7" name="Text Box 95"/>
          <p:cNvSpPr txBox="1">
            <a:spLocks noChangeArrowheads="1"/>
          </p:cNvSpPr>
          <p:nvPr/>
        </p:nvSpPr>
        <p:spPr bwMode="auto">
          <a:xfrm>
            <a:off x="9067801" y="6112261"/>
            <a:ext cx="14793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fontAlgn="base">
              <a:spcBef>
                <a:spcPct val="0"/>
              </a:spcBef>
              <a:spcAft>
                <a:spcPct val="0"/>
              </a:spcAft>
            </a:pPr>
            <a:r>
              <a:rPr lang="en-US" sz="1000" dirty="0"/>
              <a:t>KDIGO, Kidney Disease: Increasing Global Outcomes</a:t>
            </a:r>
            <a:endParaRPr lang="en-US" sz="1400" dirty="0"/>
          </a:p>
        </p:txBody>
      </p:sp>
    </p:spTree>
    <p:extLst>
      <p:ext uri="{BB962C8B-B14F-4D97-AF65-F5344CB8AC3E}">
        <p14:creationId xmlns:p14="http://schemas.microsoft.com/office/powerpoint/2010/main" val="144212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22E4-F9A1-490D-A676-9E4260B8C12B}"/>
              </a:ext>
            </a:extLst>
          </p:cNvPr>
          <p:cNvSpPr>
            <a:spLocks noGrp="1"/>
          </p:cNvSpPr>
          <p:nvPr>
            <p:ph type="title"/>
          </p:nvPr>
        </p:nvSpPr>
        <p:spPr>
          <a:xfrm>
            <a:off x="913795" y="619760"/>
            <a:ext cx="10353762" cy="365760"/>
          </a:xfrm>
        </p:spPr>
        <p:txBody>
          <a:bodyPr>
            <a:normAutofit fontScale="90000"/>
          </a:bodyPr>
          <a:lstStyle/>
          <a:p>
            <a:r>
              <a:rPr lang="en-US" dirty="0"/>
              <a:t>TERMINOLOGY</a:t>
            </a:r>
          </a:p>
        </p:txBody>
      </p:sp>
      <p:sp>
        <p:nvSpPr>
          <p:cNvPr id="3" name="Content Placeholder 2">
            <a:extLst>
              <a:ext uri="{FF2B5EF4-FFF2-40B4-BE49-F238E27FC236}">
                <a16:creationId xmlns:a16="http://schemas.microsoft.com/office/drawing/2014/main" id="{B9C946D3-67BB-4882-A12B-42656C4D5C8E}"/>
              </a:ext>
            </a:extLst>
          </p:cNvPr>
          <p:cNvSpPr>
            <a:spLocks noGrp="1"/>
          </p:cNvSpPr>
          <p:nvPr>
            <p:ph idx="1"/>
          </p:nvPr>
        </p:nvSpPr>
        <p:spPr>
          <a:xfrm>
            <a:off x="913795" y="1767840"/>
            <a:ext cx="10353762" cy="4185919"/>
          </a:xfrm>
        </p:spPr>
        <p:txBody>
          <a:bodyPr>
            <a:normAutofit/>
          </a:bodyPr>
          <a:lstStyle/>
          <a:p>
            <a:pPr marL="36900" indent="0">
              <a:buNone/>
            </a:pPr>
            <a:r>
              <a:rPr lang="en-US" dirty="0"/>
              <a:t>	ESRD/ END STAGE RENAL DISEASE </a:t>
            </a:r>
          </a:p>
          <a:p>
            <a:pPr lvl="1"/>
            <a:r>
              <a:rPr lang="en-US" sz="2000" dirty="0"/>
              <a:t>Hemodialysis</a:t>
            </a:r>
          </a:p>
          <a:p>
            <a:pPr lvl="1"/>
            <a:r>
              <a:rPr lang="en-US" sz="2000" dirty="0"/>
              <a:t>Peritoneal Dialysis </a:t>
            </a:r>
          </a:p>
          <a:p>
            <a:pPr lvl="1"/>
            <a:r>
              <a:rPr lang="en-US" sz="2000" dirty="0"/>
              <a:t>Kidney transplantation</a:t>
            </a:r>
          </a:p>
          <a:p>
            <a:pPr lvl="1"/>
            <a:endParaRPr lang="en-US" sz="2000" dirty="0"/>
          </a:p>
          <a:p>
            <a:pPr marL="450000" lvl="1" indent="0">
              <a:buNone/>
            </a:pPr>
            <a:r>
              <a:rPr lang="en-US" sz="2000" dirty="0"/>
              <a:t>CKD / CHRONIC KIDNEY DISEASE </a:t>
            </a:r>
          </a:p>
          <a:p>
            <a:pPr lvl="1"/>
            <a:r>
              <a:rPr lang="en-US" sz="2000" dirty="0"/>
              <a:t>	“Impaired renal function” who do not need renal replacement therapy	</a:t>
            </a:r>
          </a:p>
          <a:p>
            <a:pPr marL="450000" lvl="1" indent="0">
              <a:buNone/>
            </a:pPr>
            <a:endParaRPr lang="en-US" sz="2100" dirty="0"/>
          </a:p>
          <a:p>
            <a:pPr marL="450000" lvl="1" indent="0">
              <a:buNone/>
            </a:pPr>
            <a:endParaRPr lang="en-US" sz="2000" dirty="0"/>
          </a:p>
          <a:p>
            <a:pPr marL="450000" lvl="1" indent="0">
              <a:buNone/>
            </a:pPr>
            <a:endParaRPr lang="en-US" sz="2000" dirty="0"/>
          </a:p>
        </p:txBody>
      </p:sp>
    </p:spTree>
    <p:extLst>
      <p:ext uri="{BB962C8B-B14F-4D97-AF65-F5344CB8AC3E}">
        <p14:creationId xmlns:p14="http://schemas.microsoft.com/office/powerpoint/2010/main" val="684990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 y="380516"/>
            <a:ext cx="9639300" cy="1219685"/>
          </a:xfrm>
        </p:spPr>
        <p:txBody>
          <a:bodyPr>
            <a:normAutofit fontScale="90000"/>
          </a:bodyPr>
          <a:lstStyle/>
          <a:p>
            <a:r>
              <a:rPr lang="en-US" dirty="0">
                <a:solidFill>
                  <a:schemeClr val="accent1">
                    <a:lumMod val="75000"/>
                  </a:schemeClr>
                </a:solidFill>
              </a:rPr>
              <a:t>Classification of CKD Based on GFR and Albuminuria Categories: “Heat Map”</a:t>
            </a:r>
          </a:p>
        </p:txBody>
      </p:sp>
      <p:pic>
        <p:nvPicPr>
          <p:cNvPr id="2050" name="Picture 2" descr="C:\Users\james.papanikolaw\Desktop\heat_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03" y="1656851"/>
            <a:ext cx="6963933" cy="44974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90"/>
          <p:cNvSpPr txBox="1">
            <a:spLocks noChangeArrowheads="1"/>
          </p:cNvSpPr>
          <p:nvPr/>
        </p:nvSpPr>
        <p:spPr bwMode="auto">
          <a:xfrm>
            <a:off x="7121154" y="6154318"/>
            <a:ext cx="33912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eaLnBrk="1" hangingPunct="1">
              <a:lnSpc>
                <a:spcPct val="100000"/>
              </a:lnSpc>
              <a:spcBef>
                <a:spcPct val="0"/>
              </a:spcBef>
              <a:buClrTx/>
              <a:buFontTx/>
              <a:buNone/>
            </a:pPr>
            <a:r>
              <a:rPr lang="en-US" altLang="en-US" sz="1200" dirty="0"/>
              <a:t> Kidney Disease: Improving Global Outcomes (KDIGO) CKD Work Group. </a:t>
            </a:r>
            <a:r>
              <a:rPr lang="en-US" altLang="en-US" sz="1200" i="1" dirty="0"/>
              <a:t>Kidney </a:t>
            </a:r>
            <a:r>
              <a:rPr lang="en-US" altLang="en-US" sz="1200" i="1" dirty="0" err="1"/>
              <a:t>Int</a:t>
            </a:r>
            <a:r>
              <a:rPr lang="en-US" altLang="en-US" sz="1200" i="1" dirty="0"/>
              <a:t> </a:t>
            </a:r>
            <a:r>
              <a:rPr lang="en-US" altLang="en-US" sz="1200" i="1" dirty="0" err="1"/>
              <a:t>Suppls</a:t>
            </a:r>
            <a:r>
              <a:rPr lang="en-US" altLang="en-US" sz="1200" dirty="0"/>
              <a:t>. 2013;3:1-150.</a:t>
            </a:r>
          </a:p>
        </p:txBody>
      </p:sp>
      <p:sp>
        <p:nvSpPr>
          <p:cNvPr id="3" name="Rectangle 2">
            <a:extLst>
              <a:ext uri="{FF2B5EF4-FFF2-40B4-BE49-F238E27FC236}">
                <a16:creationId xmlns:a16="http://schemas.microsoft.com/office/drawing/2014/main" id="{421DBD79-3798-4B95-8A8F-EA3EE6BA2E1C}"/>
              </a:ext>
            </a:extLst>
          </p:cNvPr>
          <p:cNvSpPr/>
          <p:nvPr/>
        </p:nvSpPr>
        <p:spPr>
          <a:xfrm>
            <a:off x="8148320" y="3922374"/>
            <a:ext cx="3830320" cy="923330"/>
          </a:xfrm>
          <a:prstGeom prst="rect">
            <a:avLst/>
          </a:prstGeom>
        </p:spPr>
        <p:txBody>
          <a:bodyPr wrap="square">
            <a:spAutoFit/>
          </a:bodyPr>
          <a:lstStyle/>
          <a:p>
            <a:r>
              <a:rPr lang="en-US" dirty="0">
                <a:latin typeface="Arial" panose="020B0604020202020204" pitchFamily="34" charset="0"/>
              </a:rPr>
              <a:t>Moderate risk (yellow) – 73 %  </a:t>
            </a:r>
          </a:p>
          <a:p>
            <a:r>
              <a:rPr lang="en-US" dirty="0">
                <a:latin typeface="Arial" panose="020B0604020202020204" pitchFamily="34" charset="0"/>
              </a:rPr>
              <a:t>High risk (orange) – 18 % </a:t>
            </a:r>
          </a:p>
          <a:p>
            <a:r>
              <a:rPr lang="en-US" dirty="0">
                <a:latin typeface="Arial" panose="020B0604020202020204" pitchFamily="34" charset="0"/>
              </a:rPr>
              <a:t>Very high risk (red) – 9 %    </a:t>
            </a:r>
            <a:endParaRPr lang="en-US" b="0" i="0" dirty="0">
              <a:effectLst/>
              <a:latin typeface="Arial" panose="020B0604020202020204" pitchFamily="34" charset="0"/>
            </a:endParaRPr>
          </a:p>
        </p:txBody>
      </p:sp>
    </p:spTree>
    <p:extLst>
      <p:ext uri="{BB962C8B-B14F-4D97-AF65-F5344CB8AC3E}">
        <p14:creationId xmlns:p14="http://schemas.microsoft.com/office/powerpoint/2010/main" val="327607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1234440" y="2071036"/>
            <a:ext cx="8747760" cy="4038494"/>
          </a:xfrm>
        </p:spPr>
        <p:txBody>
          <a:bodyPr/>
          <a:lstStyle/>
          <a:p>
            <a:pPr eaLnBrk="1" hangingPunct="1"/>
            <a:r>
              <a:rPr lang="en-US" altLang="en-US" sz="2400" dirty="0"/>
              <a:t>Depending on Stage: </a:t>
            </a:r>
          </a:p>
          <a:p>
            <a:pPr marL="36900" indent="0" eaLnBrk="1" hangingPunct="1">
              <a:buNone/>
            </a:pPr>
            <a:r>
              <a:rPr lang="en-US" altLang="en-US" sz="2400" dirty="0"/>
              <a:t>	Serum albumin, phosphate, calcium, </a:t>
            </a:r>
            <a:r>
              <a:rPr lang="en-US" altLang="en-US" sz="2400" dirty="0" err="1"/>
              <a:t>iPTH</a:t>
            </a:r>
            <a:r>
              <a:rPr lang="en-US" altLang="en-US" sz="2400" dirty="0"/>
              <a:t>, Vitamin D  25 OH 	levels and  H/H</a:t>
            </a:r>
          </a:p>
          <a:p>
            <a:pPr eaLnBrk="1" hangingPunct="1"/>
            <a:r>
              <a:rPr lang="en-US" altLang="en-US" sz="2400" dirty="0"/>
              <a:t>Renal imaging- USG- </a:t>
            </a:r>
            <a:r>
              <a:rPr lang="en-US" altLang="en-US" sz="2400" dirty="0" err="1"/>
              <a:t>Atleast</a:t>
            </a:r>
            <a:r>
              <a:rPr lang="en-US" altLang="en-US" sz="2400" dirty="0"/>
              <a:t> once</a:t>
            </a:r>
          </a:p>
          <a:p>
            <a:pPr eaLnBrk="1" hangingPunct="1"/>
            <a:r>
              <a:rPr lang="en-US" altLang="en-US" sz="2400" dirty="0"/>
              <a:t>Depending on potential causes</a:t>
            </a:r>
          </a:p>
          <a:p>
            <a:pPr lvl="1" eaLnBrk="1" hangingPunct="1"/>
            <a:r>
              <a:rPr lang="en-US" altLang="en-US" dirty="0"/>
              <a:t>Light chain assay, serum or urine protein electrophoresis (SPEP, UPEP)</a:t>
            </a:r>
          </a:p>
          <a:p>
            <a:pPr lvl="1" eaLnBrk="1" hangingPunct="1"/>
            <a:r>
              <a:rPr lang="en-US" altLang="en-US" dirty="0"/>
              <a:t>HIV, HCV, HBV tests</a:t>
            </a:r>
          </a:p>
          <a:p>
            <a:pPr lvl="1" eaLnBrk="1" hangingPunct="1"/>
            <a:r>
              <a:rPr lang="en-US" altLang="en-US" dirty="0"/>
              <a:t>Complements, other serologies—limited role unless specific reason.</a:t>
            </a:r>
          </a:p>
          <a:p>
            <a:pPr lvl="1" eaLnBrk="1" hangingPunct="1"/>
            <a:endParaRPr lang="en-US" altLang="en-US" dirty="0"/>
          </a:p>
          <a:p>
            <a:pPr lvl="1" eaLnBrk="1" hangingPunct="1"/>
            <a:endParaRPr lang="en-US" altLang="en-US" dirty="0"/>
          </a:p>
        </p:txBody>
      </p:sp>
      <p:sp>
        <p:nvSpPr>
          <p:cNvPr id="31746" name="Rectangle 1026"/>
          <p:cNvSpPr>
            <a:spLocks noGrp="1" noChangeArrowheads="1"/>
          </p:cNvSpPr>
          <p:nvPr>
            <p:ph type="title"/>
          </p:nvPr>
        </p:nvSpPr>
        <p:spPr>
          <a:xfrm>
            <a:off x="1559293" y="431800"/>
            <a:ext cx="8422907" cy="1143000"/>
          </a:xfrm>
        </p:spPr>
        <p:txBody>
          <a:bodyPr>
            <a:normAutofit/>
          </a:bodyPr>
          <a:lstStyle/>
          <a:p>
            <a:r>
              <a:rPr lang="en-US" altLang="en-US" sz="3400" dirty="0">
                <a:solidFill>
                  <a:schemeClr val="accent1">
                    <a:lumMod val="75000"/>
                  </a:schemeClr>
                </a:solidFill>
              </a:rPr>
              <a:t>Clinical Evaluation of Patients with CKD</a:t>
            </a:r>
          </a:p>
        </p:txBody>
      </p:sp>
    </p:spTree>
    <p:extLst>
      <p:ext uri="{BB962C8B-B14F-4D97-AF65-F5344CB8AC3E}">
        <p14:creationId xmlns:p14="http://schemas.microsoft.com/office/powerpoint/2010/main" val="397411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7407608" y="2842089"/>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D6B5D"/>
              </a:buClr>
              <a:buChar char="•"/>
              <a:defRPr sz="2000">
                <a:solidFill>
                  <a:srgbClr val="7D6B5D"/>
                </a:solidFill>
                <a:latin typeface="Arial" pitchFamily="34" charset="0"/>
                <a:ea typeface="MS PGothic" pitchFamily="34" charset="-128"/>
              </a:defRPr>
            </a:lvl1pPr>
            <a:lvl2pPr marL="742950" indent="-285750">
              <a:spcBef>
                <a:spcPct val="20000"/>
              </a:spcBef>
              <a:buClr>
                <a:srgbClr val="7D6B5D"/>
              </a:buClr>
              <a:buChar char="–"/>
              <a:defRPr sz="2000">
                <a:solidFill>
                  <a:srgbClr val="7D6B5D"/>
                </a:solidFill>
                <a:latin typeface="Arial" pitchFamily="34" charset="0"/>
                <a:ea typeface="MS PGothic" pitchFamily="34" charset="-128"/>
              </a:defRPr>
            </a:lvl2pPr>
            <a:lvl3pPr marL="1143000" indent="-228600">
              <a:spcBef>
                <a:spcPct val="20000"/>
              </a:spcBef>
              <a:buClr>
                <a:srgbClr val="7D6B5D"/>
              </a:buClr>
              <a:buChar char="•"/>
              <a:defRPr sz="2000">
                <a:solidFill>
                  <a:srgbClr val="7D6B5D"/>
                </a:solidFill>
                <a:latin typeface="Arial" pitchFamily="34" charset="0"/>
                <a:ea typeface="MS PGothic" pitchFamily="34" charset="-128"/>
              </a:defRPr>
            </a:lvl3pPr>
            <a:lvl4pPr marL="1600200" indent="-228600">
              <a:spcBef>
                <a:spcPct val="20000"/>
              </a:spcBef>
              <a:buClr>
                <a:srgbClr val="7D6B5D"/>
              </a:buClr>
              <a:buChar char="–"/>
              <a:defRPr sz="2000">
                <a:solidFill>
                  <a:srgbClr val="7D6B5D"/>
                </a:solidFill>
                <a:latin typeface="Arial" pitchFamily="34" charset="0"/>
                <a:ea typeface="MS PGothic" pitchFamily="34" charset="-128"/>
              </a:defRPr>
            </a:lvl4pPr>
            <a:lvl5pPr marL="2057400" indent="-228600">
              <a:spcBef>
                <a:spcPct val="20000"/>
              </a:spcBef>
              <a:buClr>
                <a:srgbClr val="7D6B5D"/>
              </a:buClr>
              <a:buChar char="»"/>
              <a:defRPr sz="2000">
                <a:solidFill>
                  <a:srgbClr val="7D6B5D"/>
                </a:solidFill>
                <a:latin typeface="Arial" pitchFamily="34" charset="0"/>
                <a:ea typeface="MS PGothic" pitchFamily="34" charset="-128"/>
              </a:defRPr>
            </a:lvl5pPr>
            <a:lvl6pPr marL="25146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6pPr>
            <a:lvl7pPr marL="29718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7pPr>
            <a:lvl8pPr marL="34290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8pPr>
            <a:lvl9pPr marL="38862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9pPr>
          </a:lstStyle>
          <a:p>
            <a:pPr algn="r" eaLnBrk="1" hangingPunct="1">
              <a:spcBef>
                <a:spcPct val="50000"/>
              </a:spcBef>
              <a:buClrTx/>
              <a:buFontTx/>
              <a:buNone/>
            </a:pPr>
            <a:endParaRPr lang="en-US" altLang="en-US" sz="1000" dirty="0">
              <a:solidFill>
                <a:schemeClr val="tx1"/>
              </a:solidFill>
              <a:latin typeface="Times New Roman" pitchFamily="18" charset="0"/>
            </a:endParaRPr>
          </a:p>
        </p:txBody>
      </p:sp>
      <p:sp>
        <p:nvSpPr>
          <p:cNvPr id="18436" name="Rectangle 4"/>
          <p:cNvSpPr>
            <a:spLocks noChangeArrowheads="1"/>
          </p:cNvSpPr>
          <p:nvPr/>
        </p:nvSpPr>
        <p:spPr bwMode="auto">
          <a:xfrm>
            <a:off x="995681" y="465137"/>
            <a:ext cx="9631096"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7D6B5D"/>
              </a:buClr>
              <a:buChar char="•"/>
              <a:defRPr sz="2000">
                <a:solidFill>
                  <a:srgbClr val="7D6B5D"/>
                </a:solidFill>
                <a:latin typeface="Arial" pitchFamily="34" charset="0"/>
                <a:ea typeface="MS PGothic" pitchFamily="34" charset="-128"/>
              </a:defRPr>
            </a:lvl1pPr>
            <a:lvl2pPr marL="742950" indent="-285750">
              <a:spcBef>
                <a:spcPct val="20000"/>
              </a:spcBef>
              <a:buClr>
                <a:srgbClr val="7D6B5D"/>
              </a:buClr>
              <a:buChar char="–"/>
              <a:defRPr sz="2000">
                <a:solidFill>
                  <a:srgbClr val="7D6B5D"/>
                </a:solidFill>
                <a:latin typeface="Arial" pitchFamily="34" charset="0"/>
                <a:ea typeface="MS PGothic" pitchFamily="34" charset="-128"/>
              </a:defRPr>
            </a:lvl2pPr>
            <a:lvl3pPr marL="1143000" indent="-228600">
              <a:spcBef>
                <a:spcPct val="20000"/>
              </a:spcBef>
              <a:buClr>
                <a:srgbClr val="7D6B5D"/>
              </a:buClr>
              <a:buChar char="•"/>
              <a:defRPr sz="2000">
                <a:solidFill>
                  <a:srgbClr val="7D6B5D"/>
                </a:solidFill>
                <a:latin typeface="Arial" pitchFamily="34" charset="0"/>
                <a:ea typeface="MS PGothic" pitchFamily="34" charset="-128"/>
              </a:defRPr>
            </a:lvl3pPr>
            <a:lvl4pPr marL="1600200" indent="-228600">
              <a:spcBef>
                <a:spcPct val="20000"/>
              </a:spcBef>
              <a:buClr>
                <a:srgbClr val="7D6B5D"/>
              </a:buClr>
              <a:buChar char="–"/>
              <a:defRPr sz="2000">
                <a:solidFill>
                  <a:srgbClr val="7D6B5D"/>
                </a:solidFill>
                <a:latin typeface="Arial" pitchFamily="34" charset="0"/>
                <a:ea typeface="MS PGothic" pitchFamily="34" charset="-128"/>
              </a:defRPr>
            </a:lvl4pPr>
            <a:lvl5pPr marL="2057400" indent="-228600">
              <a:spcBef>
                <a:spcPct val="20000"/>
              </a:spcBef>
              <a:buClr>
                <a:srgbClr val="7D6B5D"/>
              </a:buClr>
              <a:buChar char="»"/>
              <a:defRPr sz="2000">
                <a:solidFill>
                  <a:srgbClr val="7D6B5D"/>
                </a:solidFill>
                <a:latin typeface="Arial" pitchFamily="34" charset="0"/>
                <a:ea typeface="MS PGothic" pitchFamily="34" charset="-128"/>
              </a:defRPr>
            </a:lvl5pPr>
            <a:lvl6pPr marL="25146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6pPr>
            <a:lvl7pPr marL="29718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7pPr>
            <a:lvl8pPr marL="34290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8pPr>
            <a:lvl9pPr marL="38862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9pPr>
          </a:lstStyle>
          <a:p>
            <a:pPr algn="ctr" eaLnBrk="1" hangingPunct="1">
              <a:spcBef>
                <a:spcPct val="0"/>
              </a:spcBef>
              <a:buClrTx/>
              <a:buFontTx/>
              <a:buNone/>
            </a:pPr>
            <a:r>
              <a:rPr lang="en-US" altLang="en-US" sz="3200" dirty="0">
                <a:solidFill>
                  <a:schemeClr val="bg1"/>
                </a:solidFill>
                <a:latin typeface="+mj-lt"/>
                <a:ea typeface="+mj-ea"/>
                <a:cs typeface="+mj-cs"/>
              </a:rPr>
              <a:t>Diabetes and hypertension - leading causes of kidney failure</a:t>
            </a:r>
          </a:p>
        </p:txBody>
      </p:sp>
      <p:pic>
        <p:nvPicPr>
          <p:cNvPr id="18437" name="Picture 5" descr="2 11"/>
          <p:cNvPicPr>
            <a:picLocks noChangeAspect="1" noChangeArrowheads="1"/>
          </p:cNvPicPr>
          <p:nvPr/>
        </p:nvPicPr>
        <p:blipFill>
          <a:blip r:embed="rId4">
            <a:extLst>
              <a:ext uri="{28A0092B-C50C-407E-A947-70E740481C1C}">
                <a14:useLocalDpi xmlns:a14="http://schemas.microsoft.com/office/drawing/2010/main" val="0"/>
              </a:ext>
            </a:extLst>
          </a:blip>
          <a:srcRect l="49506" t="1744" r="743" b="4034"/>
          <a:stretch>
            <a:fillRect/>
          </a:stretch>
        </p:blipFill>
        <p:spPr bwMode="auto">
          <a:xfrm>
            <a:off x="2988705" y="1812925"/>
            <a:ext cx="5606655" cy="4114800"/>
          </a:xfrm>
          <a:prstGeom prst="rect">
            <a:avLst/>
          </a:prstGeom>
          <a:noFill/>
          <a:ln w="28575">
            <a:solidFill>
              <a:srgbClr val="800000"/>
            </a:solidFill>
            <a:miter lim="800000"/>
            <a:headEnd/>
            <a:tailEnd/>
          </a:ln>
        </p:spPr>
      </p:pic>
      <p:grpSp>
        <p:nvGrpSpPr>
          <p:cNvPr id="18438" name="Group 6"/>
          <p:cNvGrpSpPr>
            <a:grpSpLocks/>
          </p:cNvGrpSpPr>
          <p:nvPr/>
        </p:nvGrpSpPr>
        <p:grpSpPr bwMode="auto">
          <a:xfrm>
            <a:off x="4512008" y="2478088"/>
            <a:ext cx="1905000" cy="1066800"/>
            <a:chOff x="3552" y="1968"/>
            <a:chExt cx="1200" cy="672"/>
          </a:xfrm>
          <a:noFill/>
        </p:grpSpPr>
        <p:pic>
          <p:nvPicPr>
            <p:cNvPr id="18440" name="Picture 7" descr="2 11"/>
            <p:cNvPicPr>
              <a:picLocks noChangeAspect="1" noChangeArrowheads="1"/>
            </p:cNvPicPr>
            <p:nvPr/>
          </p:nvPicPr>
          <p:blipFill>
            <a:blip r:embed="rId4">
              <a:extLst>
                <a:ext uri="{28A0092B-C50C-407E-A947-70E740481C1C}">
                  <a14:useLocalDpi xmlns:a14="http://schemas.microsoft.com/office/drawing/2010/main" val="0"/>
                </a:ext>
              </a:extLst>
            </a:blip>
            <a:srcRect l="9901" t="16287" r="65347" b="51140"/>
            <a:stretch>
              <a:fillRect/>
            </a:stretch>
          </p:blipFill>
          <p:spPr bwMode="auto">
            <a:xfrm>
              <a:off x="3552" y="1968"/>
              <a:ext cx="1200" cy="6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41" name="Rectangle 8"/>
            <p:cNvSpPr>
              <a:spLocks noChangeArrowheads="1"/>
            </p:cNvSpPr>
            <p:nvPr/>
          </p:nvSpPr>
          <p:spPr bwMode="auto">
            <a:xfrm>
              <a:off x="4512" y="2448"/>
              <a:ext cx="240"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7D6B5D"/>
                </a:buClr>
                <a:buChar char="•"/>
                <a:defRPr sz="2000">
                  <a:solidFill>
                    <a:srgbClr val="7D6B5D"/>
                  </a:solidFill>
                  <a:latin typeface="Arial" pitchFamily="34" charset="0"/>
                  <a:ea typeface="MS PGothic" pitchFamily="34" charset="-128"/>
                </a:defRPr>
              </a:lvl1pPr>
              <a:lvl2pPr marL="742950" indent="-285750">
                <a:spcBef>
                  <a:spcPct val="20000"/>
                </a:spcBef>
                <a:buClr>
                  <a:srgbClr val="7D6B5D"/>
                </a:buClr>
                <a:buChar char="–"/>
                <a:defRPr sz="2000">
                  <a:solidFill>
                    <a:srgbClr val="7D6B5D"/>
                  </a:solidFill>
                  <a:latin typeface="Arial" pitchFamily="34" charset="0"/>
                  <a:ea typeface="MS PGothic" pitchFamily="34" charset="-128"/>
                </a:defRPr>
              </a:lvl2pPr>
              <a:lvl3pPr marL="1143000" indent="-228600">
                <a:spcBef>
                  <a:spcPct val="20000"/>
                </a:spcBef>
                <a:buClr>
                  <a:srgbClr val="7D6B5D"/>
                </a:buClr>
                <a:buChar char="•"/>
                <a:defRPr sz="2000">
                  <a:solidFill>
                    <a:srgbClr val="7D6B5D"/>
                  </a:solidFill>
                  <a:latin typeface="Arial" pitchFamily="34" charset="0"/>
                  <a:ea typeface="MS PGothic" pitchFamily="34" charset="-128"/>
                </a:defRPr>
              </a:lvl3pPr>
              <a:lvl4pPr marL="1600200" indent="-228600">
                <a:spcBef>
                  <a:spcPct val="20000"/>
                </a:spcBef>
                <a:buClr>
                  <a:srgbClr val="7D6B5D"/>
                </a:buClr>
                <a:buChar char="–"/>
                <a:defRPr sz="2000">
                  <a:solidFill>
                    <a:srgbClr val="7D6B5D"/>
                  </a:solidFill>
                  <a:latin typeface="Arial" pitchFamily="34" charset="0"/>
                  <a:ea typeface="MS PGothic" pitchFamily="34" charset="-128"/>
                </a:defRPr>
              </a:lvl4pPr>
              <a:lvl5pPr marL="2057400" indent="-228600">
                <a:spcBef>
                  <a:spcPct val="20000"/>
                </a:spcBef>
                <a:buClr>
                  <a:srgbClr val="7D6B5D"/>
                </a:buClr>
                <a:buChar char="»"/>
                <a:defRPr sz="2000">
                  <a:solidFill>
                    <a:srgbClr val="7D6B5D"/>
                  </a:solidFill>
                  <a:latin typeface="Arial" pitchFamily="34" charset="0"/>
                  <a:ea typeface="MS PGothic" pitchFamily="34" charset="-128"/>
                </a:defRPr>
              </a:lvl5pPr>
              <a:lvl6pPr marL="25146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6pPr>
              <a:lvl7pPr marL="29718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7pPr>
              <a:lvl8pPr marL="34290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8pPr>
              <a:lvl9pPr marL="38862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9pPr>
            </a:lstStyle>
            <a:p>
              <a:pPr eaLnBrk="1" hangingPunct="1">
                <a:spcBef>
                  <a:spcPct val="0"/>
                </a:spcBef>
                <a:buClrTx/>
                <a:buFontTx/>
                <a:buNone/>
              </a:pPr>
              <a:endParaRPr lang="en-US" altLang="en-US" sz="1800" dirty="0">
                <a:solidFill>
                  <a:schemeClr val="tx1"/>
                </a:solidFill>
              </a:endParaRPr>
            </a:p>
          </p:txBody>
        </p:sp>
        <p:sp>
          <p:nvSpPr>
            <p:cNvPr id="18442" name="Rectangle 9"/>
            <p:cNvSpPr>
              <a:spLocks noChangeArrowheads="1"/>
            </p:cNvSpPr>
            <p:nvPr/>
          </p:nvSpPr>
          <p:spPr bwMode="auto">
            <a:xfrm>
              <a:off x="4512" y="2064"/>
              <a:ext cx="240" cy="2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7D6B5D"/>
                </a:buClr>
                <a:buChar char="•"/>
                <a:defRPr sz="2000">
                  <a:solidFill>
                    <a:srgbClr val="7D6B5D"/>
                  </a:solidFill>
                  <a:latin typeface="Arial" pitchFamily="34" charset="0"/>
                  <a:ea typeface="MS PGothic" pitchFamily="34" charset="-128"/>
                </a:defRPr>
              </a:lvl1pPr>
              <a:lvl2pPr marL="742950" indent="-285750">
                <a:spcBef>
                  <a:spcPct val="20000"/>
                </a:spcBef>
                <a:buClr>
                  <a:srgbClr val="7D6B5D"/>
                </a:buClr>
                <a:buChar char="–"/>
                <a:defRPr sz="2000">
                  <a:solidFill>
                    <a:srgbClr val="7D6B5D"/>
                  </a:solidFill>
                  <a:latin typeface="Arial" pitchFamily="34" charset="0"/>
                  <a:ea typeface="MS PGothic" pitchFamily="34" charset="-128"/>
                </a:defRPr>
              </a:lvl2pPr>
              <a:lvl3pPr marL="1143000" indent="-228600">
                <a:spcBef>
                  <a:spcPct val="20000"/>
                </a:spcBef>
                <a:buClr>
                  <a:srgbClr val="7D6B5D"/>
                </a:buClr>
                <a:buChar char="•"/>
                <a:defRPr sz="2000">
                  <a:solidFill>
                    <a:srgbClr val="7D6B5D"/>
                  </a:solidFill>
                  <a:latin typeface="Arial" pitchFamily="34" charset="0"/>
                  <a:ea typeface="MS PGothic" pitchFamily="34" charset="-128"/>
                </a:defRPr>
              </a:lvl3pPr>
              <a:lvl4pPr marL="1600200" indent="-228600">
                <a:spcBef>
                  <a:spcPct val="20000"/>
                </a:spcBef>
                <a:buClr>
                  <a:srgbClr val="7D6B5D"/>
                </a:buClr>
                <a:buChar char="–"/>
                <a:defRPr sz="2000">
                  <a:solidFill>
                    <a:srgbClr val="7D6B5D"/>
                  </a:solidFill>
                  <a:latin typeface="Arial" pitchFamily="34" charset="0"/>
                  <a:ea typeface="MS PGothic" pitchFamily="34" charset="-128"/>
                </a:defRPr>
              </a:lvl4pPr>
              <a:lvl5pPr marL="2057400" indent="-228600">
                <a:spcBef>
                  <a:spcPct val="20000"/>
                </a:spcBef>
                <a:buClr>
                  <a:srgbClr val="7D6B5D"/>
                </a:buClr>
                <a:buChar char="»"/>
                <a:defRPr sz="2000">
                  <a:solidFill>
                    <a:srgbClr val="7D6B5D"/>
                  </a:solidFill>
                  <a:latin typeface="Arial" pitchFamily="34" charset="0"/>
                  <a:ea typeface="MS PGothic" pitchFamily="34" charset="-128"/>
                </a:defRPr>
              </a:lvl5pPr>
              <a:lvl6pPr marL="25146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6pPr>
              <a:lvl7pPr marL="29718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7pPr>
              <a:lvl8pPr marL="34290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8pPr>
              <a:lvl9pPr marL="38862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9pPr>
            </a:lstStyle>
            <a:p>
              <a:pPr eaLnBrk="1" hangingPunct="1">
                <a:spcBef>
                  <a:spcPct val="0"/>
                </a:spcBef>
                <a:buClrTx/>
                <a:buFontTx/>
                <a:buNone/>
              </a:pPr>
              <a:endParaRPr lang="en-US" altLang="en-US" sz="1800" dirty="0">
                <a:solidFill>
                  <a:schemeClr val="tx1"/>
                </a:solidFill>
              </a:endParaRPr>
            </a:p>
          </p:txBody>
        </p:sp>
      </p:grpSp>
      <p:sp>
        <p:nvSpPr>
          <p:cNvPr id="18439" name="Rectangle 10"/>
          <p:cNvSpPr>
            <a:spLocks noChangeArrowheads="1"/>
          </p:cNvSpPr>
          <p:nvPr/>
        </p:nvSpPr>
        <p:spPr bwMode="auto">
          <a:xfrm>
            <a:off x="1768808" y="5988050"/>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D6B5D"/>
              </a:buClr>
              <a:buChar char="•"/>
              <a:defRPr sz="2000">
                <a:solidFill>
                  <a:srgbClr val="7D6B5D"/>
                </a:solidFill>
                <a:latin typeface="Arial" pitchFamily="34" charset="0"/>
                <a:ea typeface="MS PGothic" pitchFamily="34" charset="-128"/>
              </a:defRPr>
            </a:lvl1pPr>
            <a:lvl2pPr marL="742950" indent="-285750">
              <a:spcBef>
                <a:spcPct val="20000"/>
              </a:spcBef>
              <a:buClr>
                <a:srgbClr val="7D6B5D"/>
              </a:buClr>
              <a:buChar char="–"/>
              <a:defRPr sz="2000">
                <a:solidFill>
                  <a:srgbClr val="7D6B5D"/>
                </a:solidFill>
                <a:latin typeface="Arial" pitchFamily="34" charset="0"/>
                <a:ea typeface="MS PGothic" pitchFamily="34" charset="-128"/>
              </a:defRPr>
            </a:lvl2pPr>
            <a:lvl3pPr marL="1143000" indent="-228600">
              <a:spcBef>
                <a:spcPct val="20000"/>
              </a:spcBef>
              <a:buClr>
                <a:srgbClr val="7D6B5D"/>
              </a:buClr>
              <a:buChar char="•"/>
              <a:defRPr sz="2000">
                <a:solidFill>
                  <a:srgbClr val="7D6B5D"/>
                </a:solidFill>
                <a:latin typeface="Arial" pitchFamily="34" charset="0"/>
                <a:ea typeface="MS PGothic" pitchFamily="34" charset="-128"/>
              </a:defRPr>
            </a:lvl3pPr>
            <a:lvl4pPr marL="1600200" indent="-228600">
              <a:spcBef>
                <a:spcPct val="20000"/>
              </a:spcBef>
              <a:buClr>
                <a:srgbClr val="7D6B5D"/>
              </a:buClr>
              <a:buChar char="–"/>
              <a:defRPr sz="2000">
                <a:solidFill>
                  <a:srgbClr val="7D6B5D"/>
                </a:solidFill>
                <a:latin typeface="Arial" pitchFamily="34" charset="0"/>
                <a:ea typeface="MS PGothic" pitchFamily="34" charset="-128"/>
              </a:defRPr>
            </a:lvl4pPr>
            <a:lvl5pPr marL="2057400" indent="-228600">
              <a:spcBef>
                <a:spcPct val="20000"/>
              </a:spcBef>
              <a:buClr>
                <a:srgbClr val="7D6B5D"/>
              </a:buClr>
              <a:buChar char="»"/>
              <a:defRPr sz="2000">
                <a:solidFill>
                  <a:srgbClr val="7D6B5D"/>
                </a:solidFill>
                <a:latin typeface="Arial" pitchFamily="34" charset="0"/>
                <a:ea typeface="MS PGothic" pitchFamily="34" charset="-128"/>
              </a:defRPr>
            </a:lvl5pPr>
            <a:lvl6pPr marL="25146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6pPr>
            <a:lvl7pPr marL="29718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7pPr>
            <a:lvl8pPr marL="34290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8pPr>
            <a:lvl9pPr marL="38862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9pPr>
          </a:lstStyle>
          <a:p>
            <a:pPr algn="ctr" eaLnBrk="1" hangingPunct="1">
              <a:spcBef>
                <a:spcPct val="30000"/>
              </a:spcBef>
              <a:buClrTx/>
              <a:buFontTx/>
              <a:buNone/>
            </a:pPr>
            <a:r>
              <a:rPr lang="en-US" altLang="en-US" sz="1600" dirty="0">
                <a:solidFill>
                  <a:schemeClr val="tx2"/>
                </a:solidFill>
                <a:latin typeface="+mn-lt"/>
              </a:rPr>
              <a:t>Incident ESRD rates, by primary diagnosis, adjusted for age, gender, &amp; race.</a:t>
            </a:r>
            <a:r>
              <a:rPr lang="en-US" altLang="en-US" sz="1600" dirty="0">
                <a:solidFill>
                  <a:schemeClr val="bg1"/>
                </a:solidFill>
                <a:latin typeface="+mn-lt"/>
              </a:rPr>
              <a:t>  </a:t>
            </a:r>
          </a:p>
        </p:txBody>
      </p:sp>
    </p:spTree>
    <p:extLst>
      <p:ext uri="{BB962C8B-B14F-4D97-AF65-F5344CB8AC3E}">
        <p14:creationId xmlns:p14="http://schemas.microsoft.com/office/powerpoint/2010/main" val="164350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204" y="346382"/>
            <a:ext cx="8229600" cy="884238"/>
          </a:xfrm>
        </p:spPr>
        <p:txBody>
          <a:bodyPr/>
          <a:lstStyle/>
          <a:p>
            <a:r>
              <a:rPr lang="en-US" dirty="0">
                <a:solidFill>
                  <a:schemeClr val="accent1">
                    <a:lumMod val="75000"/>
                  </a:schemeClr>
                </a:solidFill>
              </a:rPr>
              <a:t>CKD Risk Factors*</a:t>
            </a:r>
          </a:p>
        </p:txBody>
      </p:sp>
      <p:sp>
        <p:nvSpPr>
          <p:cNvPr id="3" name="Content Placeholder 2"/>
          <p:cNvSpPr>
            <a:spLocks noGrp="1"/>
          </p:cNvSpPr>
          <p:nvPr>
            <p:ph idx="1"/>
          </p:nvPr>
        </p:nvSpPr>
        <p:spPr>
          <a:xfrm>
            <a:off x="751840" y="1361870"/>
            <a:ext cx="4618297" cy="5019475"/>
          </a:xfrm>
        </p:spPr>
        <p:txBody>
          <a:bodyPr>
            <a:normAutofit/>
          </a:bodyPr>
          <a:lstStyle/>
          <a:p>
            <a:pPr marL="0" indent="0">
              <a:buNone/>
            </a:pPr>
            <a:r>
              <a:rPr lang="en-US" sz="1800" b="1" dirty="0">
                <a:solidFill>
                  <a:schemeClr val="accent1">
                    <a:lumMod val="75000"/>
                  </a:schemeClr>
                </a:solidFill>
              </a:rPr>
              <a:t>Modifiable</a:t>
            </a:r>
          </a:p>
          <a:p>
            <a:r>
              <a:rPr lang="en-US" sz="1900" b="1" dirty="0"/>
              <a:t>Diabetes</a:t>
            </a:r>
          </a:p>
          <a:p>
            <a:r>
              <a:rPr lang="en-US" sz="1900" b="1" dirty="0"/>
              <a:t>Hypertension</a:t>
            </a:r>
          </a:p>
          <a:p>
            <a:r>
              <a:rPr lang="en-US" sz="1900" b="1" dirty="0"/>
              <a:t>Proteinuria &gt; 1gm</a:t>
            </a:r>
          </a:p>
          <a:p>
            <a:r>
              <a:rPr lang="en-US" sz="1900" b="1" dirty="0"/>
              <a:t>History of AKI</a:t>
            </a:r>
          </a:p>
          <a:p>
            <a:r>
              <a:rPr lang="en-US" sz="1900" b="1" dirty="0"/>
              <a:t>Childhood Hx of kidney disease – 4X increased lifetime risk of ESRD </a:t>
            </a:r>
          </a:p>
          <a:p>
            <a:r>
              <a:rPr lang="en-US" sz="1900" b="1" dirty="0"/>
              <a:t>Frequent nephrotoxic med use</a:t>
            </a:r>
          </a:p>
          <a:p>
            <a:r>
              <a:rPr lang="en-US" sz="1900" b="1" dirty="0"/>
              <a:t>Obesity- independent risk factor</a:t>
            </a:r>
          </a:p>
          <a:p>
            <a:r>
              <a:rPr lang="en-US" sz="1900" b="1" dirty="0"/>
              <a:t>Persistent heroin, cocaine, or methamphetamine use. Not Marijuana usage. </a:t>
            </a:r>
            <a:endParaRPr lang="en-US" sz="1700" b="1" dirty="0"/>
          </a:p>
        </p:txBody>
      </p:sp>
      <p:sp>
        <p:nvSpPr>
          <p:cNvPr id="4" name="Content Placeholder 2"/>
          <p:cNvSpPr txBox="1">
            <a:spLocks/>
          </p:cNvSpPr>
          <p:nvPr/>
        </p:nvSpPr>
        <p:spPr>
          <a:xfrm>
            <a:off x="6070025" y="1220890"/>
            <a:ext cx="4712323" cy="4134259"/>
          </a:xfrm>
          <a:prstGeom prst="rect">
            <a:avLst/>
          </a:prstGeom>
        </p:spPr>
        <p:txBody>
          <a:bodyPr vert="horz" lIns="0" tIns="228600" rIns="0" bIns="45720" rtlCol="0">
            <a:noAutofit/>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accent1">
                    <a:lumMod val="75000"/>
                  </a:schemeClr>
                </a:solidFill>
              </a:rPr>
              <a:t>Non-Modifiable</a:t>
            </a:r>
          </a:p>
          <a:p>
            <a:pPr>
              <a:buClr>
                <a:srgbClr val="F07C1C"/>
              </a:buClr>
            </a:pPr>
            <a:r>
              <a:rPr lang="en-US" sz="1800" dirty="0"/>
              <a:t>Family history of kidney disease, diabetes, or hypertension</a:t>
            </a:r>
          </a:p>
          <a:p>
            <a:pPr>
              <a:buClr>
                <a:srgbClr val="F07C1C"/>
              </a:buClr>
            </a:pPr>
            <a:r>
              <a:rPr lang="en-US" sz="1800" dirty="0"/>
              <a:t>Age 60 or older (GFR declines normally with age)</a:t>
            </a:r>
          </a:p>
          <a:p>
            <a:pPr>
              <a:buClr>
                <a:srgbClr val="F07C1C"/>
              </a:buClr>
            </a:pPr>
            <a:r>
              <a:rPr lang="en-US" sz="1800" dirty="0"/>
              <a:t>Race/U.S. ethnic minority status</a:t>
            </a:r>
          </a:p>
          <a:p>
            <a:pPr>
              <a:buClr>
                <a:srgbClr val="F07C1C"/>
              </a:buClr>
            </a:pPr>
            <a:r>
              <a:rPr lang="en-US" sz="1800" dirty="0"/>
              <a:t>Genetics APOL – 1 gene</a:t>
            </a:r>
          </a:p>
          <a:p>
            <a:pPr>
              <a:buClr>
                <a:srgbClr val="F07C1C"/>
              </a:buClr>
            </a:pPr>
            <a:endParaRPr lang="en-US" sz="1800" dirty="0"/>
          </a:p>
          <a:p>
            <a:endParaRPr lang="en-US" sz="1800" dirty="0"/>
          </a:p>
        </p:txBody>
      </p:sp>
      <p:sp>
        <p:nvSpPr>
          <p:cNvPr id="5" name="Footer Placeholder 3"/>
          <p:cNvSpPr>
            <a:spLocks noGrp="1"/>
          </p:cNvSpPr>
          <p:nvPr>
            <p:ph type="ftr" sz="quarter" idx="11"/>
          </p:nvPr>
        </p:nvSpPr>
        <p:spPr>
          <a:xfrm>
            <a:off x="6694794" y="6186792"/>
            <a:ext cx="4134255" cy="389106"/>
          </a:xfrm>
        </p:spPr>
        <p:txBody>
          <a:bodyPr/>
          <a:lstStyle/>
          <a:p>
            <a:pPr algn="l"/>
            <a:r>
              <a:rPr lang="en-US" sz="1200" dirty="0">
                <a:solidFill>
                  <a:schemeClr val="tx1"/>
                </a:solidFill>
              </a:rPr>
              <a:t>*Partial list</a:t>
            </a:r>
          </a:p>
          <a:p>
            <a:pPr algn="l"/>
            <a:r>
              <a:rPr lang="en-US" sz="1200" dirty="0">
                <a:solidFill>
                  <a:schemeClr val="tx1"/>
                </a:solidFill>
              </a:rPr>
              <a:t>AKI, acute kidney injury</a:t>
            </a:r>
          </a:p>
        </p:txBody>
      </p:sp>
    </p:spTree>
    <p:extLst>
      <p:ext uri="{BB962C8B-B14F-4D97-AF65-F5344CB8AC3E}">
        <p14:creationId xmlns:p14="http://schemas.microsoft.com/office/powerpoint/2010/main" val="289870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4D3E7C4E-87E2-4EED-99FD-7759DB5C0C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930" y="643467"/>
            <a:ext cx="10222139" cy="5571066"/>
          </a:xfrm>
          <a:prstGeom prst="rect">
            <a:avLst/>
          </a:prstGeom>
        </p:spPr>
      </p:pic>
    </p:spTree>
    <p:extLst>
      <p:ext uri="{BB962C8B-B14F-4D97-AF65-F5344CB8AC3E}">
        <p14:creationId xmlns:p14="http://schemas.microsoft.com/office/powerpoint/2010/main" val="4056727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72208" y="2286000"/>
            <a:ext cx="7827264" cy="1371600"/>
          </a:xfrm>
        </p:spPr>
        <p:txBody>
          <a:bodyPr/>
          <a:lstStyle/>
          <a:p>
            <a:pPr algn="ctr"/>
            <a:r>
              <a:rPr lang="en-US" dirty="0"/>
              <a:t>CKD Management</a:t>
            </a:r>
          </a:p>
        </p:txBody>
      </p:sp>
    </p:spTree>
    <p:extLst>
      <p:ext uri="{BB962C8B-B14F-4D97-AF65-F5344CB8AC3E}">
        <p14:creationId xmlns:p14="http://schemas.microsoft.com/office/powerpoint/2010/main" val="358291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E11A-A595-4C78-B388-C00D9F5F5397}"/>
              </a:ext>
            </a:extLst>
          </p:cNvPr>
          <p:cNvSpPr>
            <a:spLocks noGrp="1"/>
          </p:cNvSpPr>
          <p:nvPr>
            <p:ph type="title"/>
          </p:nvPr>
        </p:nvSpPr>
        <p:spPr/>
        <p:txBody>
          <a:bodyPr>
            <a:normAutofit fontScale="90000"/>
          </a:bodyPr>
          <a:lstStyle/>
          <a:p>
            <a:r>
              <a:rPr lang="en-US" dirty="0">
                <a:ln>
                  <a:solidFill>
                    <a:srgbClr val="000000">
                      <a:lumMod val="75000"/>
                      <a:lumOff val="25000"/>
                      <a:alpha val="10000"/>
                    </a:srgbClr>
                  </a:solidFill>
                </a:ln>
                <a:solidFill>
                  <a:schemeClr val="accent1">
                    <a:lumMod val="75000"/>
                  </a:schemeClr>
                </a:solidFill>
                <a:effectLst>
                  <a:outerShdw blurRad="9525" dist="25400" dir="14640000" algn="tl" rotWithShape="0">
                    <a:srgbClr val="000000">
                      <a:alpha val="30000"/>
                    </a:srgbClr>
                  </a:outerShdw>
                </a:effectLst>
              </a:rPr>
              <a:t>G</a:t>
            </a:r>
            <a:r>
              <a:rPr lang="en-US" dirty="0">
                <a:ln>
                  <a:solidFill>
                    <a:srgbClr val="000000">
                      <a:lumMod val="75000"/>
                      <a:lumOff val="25000"/>
                      <a:alpha val="10000"/>
                    </a:srgbClr>
                  </a:solidFill>
                </a:ln>
                <a:solidFill>
                  <a:srgbClr val="CB91A3">
                    <a:lumMod val="75000"/>
                  </a:srgbClr>
                </a:solidFill>
                <a:effectLst>
                  <a:outerShdw blurRad="9525" dist="25400" dir="14640000" algn="tl" rotWithShape="0">
                    <a:srgbClr val="000000">
                      <a:alpha val="30000"/>
                    </a:srgbClr>
                  </a:outerShdw>
                </a:effectLst>
              </a:rPr>
              <a:t>oals of Care in CKD </a:t>
            </a:r>
            <a:br>
              <a:rPr lang="en-US" dirty="0"/>
            </a:br>
            <a:endParaRPr lang="en-US" dirty="0"/>
          </a:p>
        </p:txBody>
      </p:sp>
      <p:sp>
        <p:nvSpPr>
          <p:cNvPr id="3" name="Content Placeholder 2">
            <a:extLst>
              <a:ext uri="{FF2B5EF4-FFF2-40B4-BE49-F238E27FC236}">
                <a16:creationId xmlns:a16="http://schemas.microsoft.com/office/drawing/2014/main" id="{3E421EAC-0494-4AF0-8575-C80A1636EDDF}"/>
              </a:ext>
            </a:extLst>
          </p:cNvPr>
          <p:cNvSpPr>
            <a:spLocks noGrp="1"/>
          </p:cNvSpPr>
          <p:nvPr>
            <p:ph idx="1"/>
          </p:nvPr>
        </p:nvSpPr>
        <p:spPr>
          <a:xfrm>
            <a:off x="608994" y="1866900"/>
            <a:ext cx="10831165" cy="4269740"/>
          </a:xfrm>
        </p:spPr>
        <p:txBody>
          <a:bodyPr>
            <a:normAutofit/>
          </a:bodyPr>
          <a:lstStyle/>
          <a:p>
            <a:r>
              <a:rPr lang="en-US" dirty="0">
                <a:effectLst/>
              </a:rPr>
              <a:t>Treatment of Reversible causes of renal failure</a:t>
            </a:r>
          </a:p>
          <a:p>
            <a:r>
              <a:rPr lang="en-US" dirty="0">
                <a:effectLst/>
              </a:rPr>
              <a:t>Preventing or slowing the progression of renal disease</a:t>
            </a:r>
          </a:p>
          <a:p>
            <a:r>
              <a:rPr lang="en-US" dirty="0">
                <a:effectLst/>
              </a:rPr>
              <a:t>Treatment of the complications of renal failure</a:t>
            </a:r>
          </a:p>
          <a:p>
            <a:r>
              <a:rPr lang="en-US" dirty="0"/>
              <a:t>Reducing CVD risk </a:t>
            </a:r>
            <a:endParaRPr lang="en-US" dirty="0">
              <a:effectLst/>
            </a:endParaRPr>
          </a:p>
          <a:p>
            <a:r>
              <a:rPr lang="en-US" dirty="0"/>
              <a:t>Reducing infection risk </a:t>
            </a:r>
          </a:p>
          <a:p>
            <a:r>
              <a:rPr lang="en-US" dirty="0"/>
              <a:t>Improving patient safety - </a:t>
            </a:r>
            <a:r>
              <a:rPr lang="en-US" dirty="0">
                <a:effectLst/>
              </a:rPr>
              <a:t> Adjusting drug doses when appropriate for the level of estimated glomerular filtration rate (eGFR)</a:t>
            </a:r>
          </a:p>
          <a:p>
            <a:r>
              <a:rPr lang="en-US" dirty="0">
                <a:effectLst/>
              </a:rPr>
              <a:t>Identification and adequate preparation  for renal replacement therapy  </a:t>
            </a:r>
          </a:p>
          <a:p>
            <a:endParaRPr lang="en-US" dirty="0"/>
          </a:p>
        </p:txBody>
      </p:sp>
    </p:spTree>
    <p:extLst>
      <p:ext uri="{BB962C8B-B14F-4D97-AF65-F5344CB8AC3E}">
        <p14:creationId xmlns:p14="http://schemas.microsoft.com/office/powerpoint/2010/main" val="633459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41728" y="2245360"/>
            <a:ext cx="7827264" cy="1371600"/>
          </a:xfrm>
        </p:spPr>
        <p:txBody>
          <a:bodyPr/>
          <a:lstStyle/>
          <a:p>
            <a:pPr algn="ctr"/>
            <a:r>
              <a:rPr lang="en-US" dirty="0"/>
              <a:t>Slowing Progression of CKD</a:t>
            </a:r>
          </a:p>
        </p:txBody>
      </p:sp>
    </p:spTree>
    <p:extLst>
      <p:ext uri="{BB962C8B-B14F-4D97-AF65-F5344CB8AC3E}">
        <p14:creationId xmlns:p14="http://schemas.microsoft.com/office/powerpoint/2010/main" val="17537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7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1275" y="370442"/>
            <a:ext cx="6395048" cy="1163638"/>
          </a:xfrm>
        </p:spPr>
        <p:txBody>
          <a:bodyPr>
            <a:normAutofit fontScale="90000"/>
          </a:bodyPr>
          <a:lstStyle/>
          <a:p>
            <a:pPr>
              <a:defRPr/>
            </a:pPr>
            <a:r>
              <a:rPr lang="en-US" sz="3600" dirty="0">
                <a:solidFill>
                  <a:schemeClr val="bg1"/>
                </a:solidFill>
              </a:rPr>
              <a:t>CKD- Progression of Kidney Failure</a:t>
            </a:r>
            <a:br>
              <a:rPr lang="en-US" sz="3600" dirty="0">
                <a:solidFill>
                  <a:schemeClr val="bg1"/>
                </a:solidFill>
              </a:rPr>
            </a:br>
            <a:r>
              <a:rPr lang="en-US" sz="2200" dirty="0">
                <a:solidFill>
                  <a:schemeClr val="bg1"/>
                </a:solidFill>
              </a:rPr>
              <a:t>Variable depending on several factors including (1) type of disease and (2) </a:t>
            </a:r>
            <a:r>
              <a:rPr lang="en-US" sz="2200" i="1" u="sng" dirty="0">
                <a:solidFill>
                  <a:schemeClr val="bg1"/>
                </a:solidFill>
              </a:rPr>
              <a:t>how well it is treated</a:t>
            </a:r>
          </a:p>
        </p:txBody>
      </p:sp>
      <p:cxnSp>
        <p:nvCxnSpPr>
          <p:cNvPr id="9219" name="Straight Arrow Connector 3"/>
          <p:cNvCxnSpPr>
            <a:cxnSpLocks noChangeShapeType="1"/>
          </p:cNvCxnSpPr>
          <p:nvPr/>
        </p:nvCxnSpPr>
        <p:spPr bwMode="auto">
          <a:xfrm>
            <a:off x="2493963" y="5976939"/>
            <a:ext cx="7054850" cy="33337"/>
          </a:xfrm>
          <a:prstGeom prst="straightConnector1">
            <a:avLst/>
          </a:prstGeom>
          <a:noFill/>
          <a:ln w="28575" algn="ctr">
            <a:solidFill>
              <a:schemeClr val="tx1"/>
            </a:solidFill>
            <a:round/>
            <a:headEnd type="none" w="sm" len="sm"/>
            <a:tailEnd type="arrow" w="med" len="med"/>
          </a:ln>
        </p:spPr>
      </p:cxnSp>
      <p:cxnSp>
        <p:nvCxnSpPr>
          <p:cNvPr id="9220" name="Straight Arrow Connector 6"/>
          <p:cNvCxnSpPr>
            <a:cxnSpLocks noChangeShapeType="1"/>
          </p:cNvCxnSpPr>
          <p:nvPr/>
        </p:nvCxnSpPr>
        <p:spPr bwMode="auto">
          <a:xfrm rot="16200000" flipV="1">
            <a:off x="224632" y="3723482"/>
            <a:ext cx="4522788" cy="15875"/>
          </a:xfrm>
          <a:prstGeom prst="straightConnector1">
            <a:avLst/>
          </a:prstGeom>
          <a:noFill/>
          <a:ln w="28575" algn="ctr">
            <a:solidFill>
              <a:schemeClr val="tx1"/>
            </a:solidFill>
            <a:round/>
            <a:headEnd type="none" w="sm" len="sm"/>
            <a:tailEnd type="arrow" w="med" len="med"/>
          </a:ln>
        </p:spPr>
      </p:cxnSp>
      <p:sp>
        <p:nvSpPr>
          <p:cNvPr id="9221" name="TextBox 18"/>
          <p:cNvSpPr txBox="1">
            <a:spLocks noChangeArrowheads="1"/>
          </p:cNvSpPr>
          <p:nvPr/>
        </p:nvSpPr>
        <p:spPr bwMode="auto">
          <a:xfrm>
            <a:off x="1971675" y="1666876"/>
            <a:ext cx="473206" cy="4185761"/>
          </a:xfrm>
          <a:prstGeom prst="rect">
            <a:avLst/>
          </a:prstGeom>
          <a:noFill/>
          <a:ln w="9525">
            <a:noFill/>
            <a:miter lim="800000"/>
            <a:headEnd/>
            <a:tailEnd/>
          </a:ln>
        </p:spPr>
        <p:txBody>
          <a:bodyPr wrap="none">
            <a:spAutoFit/>
          </a:bodyPr>
          <a:lstStyle/>
          <a:p>
            <a:r>
              <a:rPr lang="en-US" sz="1400"/>
              <a:t>100</a:t>
            </a:r>
          </a:p>
          <a:p>
            <a:endParaRPr lang="en-US" sz="1400"/>
          </a:p>
          <a:p>
            <a:r>
              <a:rPr lang="en-US" sz="1400"/>
              <a:t>90</a:t>
            </a:r>
          </a:p>
          <a:p>
            <a:endParaRPr lang="en-US" sz="1400"/>
          </a:p>
          <a:p>
            <a:r>
              <a:rPr lang="en-US" sz="1400"/>
              <a:t>80</a:t>
            </a:r>
          </a:p>
          <a:p>
            <a:endParaRPr lang="en-US" sz="1400"/>
          </a:p>
          <a:p>
            <a:r>
              <a:rPr lang="en-US" sz="1400"/>
              <a:t>70</a:t>
            </a:r>
          </a:p>
          <a:p>
            <a:endParaRPr lang="en-US" sz="1400"/>
          </a:p>
          <a:p>
            <a:r>
              <a:rPr lang="en-US" sz="1400"/>
              <a:t>60</a:t>
            </a:r>
          </a:p>
          <a:p>
            <a:endParaRPr lang="en-US" sz="1400"/>
          </a:p>
          <a:p>
            <a:r>
              <a:rPr lang="en-US" sz="1400"/>
              <a:t>50</a:t>
            </a:r>
          </a:p>
          <a:p>
            <a:endParaRPr lang="en-US" sz="1400"/>
          </a:p>
          <a:p>
            <a:r>
              <a:rPr lang="en-US" sz="1400"/>
              <a:t>40</a:t>
            </a:r>
          </a:p>
          <a:p>
            <a:endParaRPr lang="en-US" sz="1400"/>
          </a:p>
          <a:p>
            <a:r>
              <a:rPr lang="en-US" sz="1400"/>
              <a:t>30</a:t>
            </a:r>
          </a:p>
          <a:p>
            <a:endParaRPr lang="en-US" sz="1400"/>
          </a:p>
          <a:p>
            <a:r>
              <a:rPr lang="en-US" sz="1400"/>
              <a:t>20</a:t>
            </a:r>
          </a:p>
          <a:p>
            <a:endParaRPr lang="en-US" sz="1400"/>
          </a:p>
          <a:p>
            <a:r>
              <a:rPr lang="en-US" sz="1400"/>
              <a:t>10</a:t>
            </a:r>
          </a:p>
        </p:txBody>
      </p:sp>
      <p:sp>
        <p:nvSpPr>
          <p:cNvPr id="9222" name="TextBox 19"/>
          <p:cNvSpPr txBox="1">
            <a:spLocks noChangeArrowheads="1"/>
          </p:cNvSpPr>
          <p:nvPr/>
        </p:nvSpPr>
        <p:spPr bwMode="auto">
          <a:xfrm>
            <a:off x="9372600" y="6091238"/>
            <a:ext cx="722634" cy="369332"/>
          </a:xfrm>
          <a:prstGeom prst="rect">
            <a:avLst/>
          </a:prstGeom>
          <a:noFill/>
          <a:ln w="9525">
            <a:noFill/>
            <a:miter lim="800000"/>
            <a:headEnd/>
            <a:tailEnd/>
          </a:ln>
        </p:spPr>
        <p:txBody>
          <a:bodyPr wrap="none">
            <a:spAutoFit/>
          </a:bodyPr>
          <a:lstStyle/>
          <a:p>
            <a:r>
              <a:rPr lang="en-US" dirty="0"/>
              <a:t>Years</a:t>
            </a:r>
          </a:p>
        </p:txBody>
      </p:sp>
      <p:cxnSp>
        <p:nvCxnSpPr>
          <p:cNvPr id="9223" name="Straight Connector 21"/>
          <p:cNvCxnSpPr>
            <a:cxnSpLocks noChangeShapeType="1"/>
          </p:cNvCxnSpPr>
          <p:nvPr/>
        </p:nvCxnSpPr>
        <p:spPr bwMode="auto">
          <a:xfrm>
            <a:off x="2509839" y="3527426"/>
            <a:ext cx="6891337" cy="17463"/>
          </a:xfrm>
          <a:prstGeom prst="line">
            <a:avLst/>
          </a:prstGeom>
          <a:noFill/>
          <a:ln w="76200" algn="ctr">
            <a:solidFill>
              <a:srgbClr val="FF0000">
                <a:alpha val="50196"/>
              </a:srgbClr>
            </a:solidFill>
            <a:round/>
            <a:headEnd type="none" w="sm" len="sm"/>
            <a:tailEnd type="none" w="sm" len="sm"/>
          </a:ln>
        </p:spPr>
      </p:cxnSp>
      <p:cxnSp>
        <p:nvCxnSpPr>
          <p:cNvPr id="9224" name="Straight Connector 23"/>
          <p:cNvCxnSpPr>
            <a:cxnSpLocks noChangeShapeType="1"/>
          </p:cNvCxnSpPr>
          <p:nvPr/>
        </p:nvCxnSpPr>
        <p:spPr bwMode="auto">
          <a:xfrm>
            <a:off x="2509839" y="4840289"/>
            <a:ext cx="6891337" cy="15875"/>
          </a:xfrm>
          <a:prstGeom prst="line">
            <a:avLst/>
          </a:prstGeom>
          <a:noFill/>
          <a:ln w="76200" algn="ctr">
            <a:solidFill>
              <a:srgbClr val="FF0000">
                <a:alpha val="50196"/>
              </a:srgbClr>
            </a:solidFill>
            <a:round/>
            <a:headEnd type="none" w="sm" len="sm"/>
            <a:tailEnd type="none" w="sm" len="sm"/>
          </a:ln>
        </p:spPr>
      </p:cxnSp>
      <p:cxnSp>
        <p:nvCxnSpPr>
          <p:cNvPr id="9225" name="Straight Connector 24"/>
          <p:cNvCxnSpPr>
            <a:cxnSpLocks noChangeShapeType="1"/>
          </p:cNvCxnSpPr>
          <p:nvPr/>
        </p:nvCxnSpPr>
        <p:spPr bwMode="auto">
          <a:xfrm>
            <a:off x="2509839" y="5459413"/>
            <a:ext cx="6891337" cy="17462"/>
          </a:xfrm>
          <a:prstGeom prst="line">
            <a:avLst/>
          </a:prstGeom>
          <a:noFill/>
          <a:ln w="76200" algn="ctr">
            <a:solidFill>
              <a:srgbClr val="FF0000">
                <a:alpha val="50196"/>
              </a:srgbClr>
            </a:solidFill>
            <a:round/>
            <a:headEnd type="none" w="sm" len="sm"/>
            <a:tailEnd type="none" w="sm" len="sm"/>
          </a:ln>
        </p:spPr>
      </p:cxnSp>
      <p:sp>
        <p:nvSpPr>
          <p:cNvPr id="10253" name="TextBox 25"/>
          <p:cNvSpPr txBox="1">
            <a:spLocks noChangeArrowheads="1"/>
          </p:cNvSpPr>
          <p:nvPr/>
        </p:nvSpPr>
        <p:spPr bwMode="auto">
          <a:xfrm>
            <a:off x="8232775" y="2695575"/>
            <a:ext cx="905954" cy="369332"/>
          </a:xfrm>
          <a:prstGeom prst="rect">
            <a:avLst/>
          </a:prstGeom>
          <a:noFill/>
          <a:ln w="9525">
            <a:noFill/>
            <a:miter lim="800000"/>
            <a:headEnd/>
            <a:tailEnd/>
          </a:ln>
        </p:spPr>
        <p:txBody>
          <a:bodyPr wrap="none">
            <a:spAutoFit/>
          </a:bodyPr>
          <a:lstStyle/>
          <a:p>
            <a:pPr>
              <a:defRPr/>
            </a:pPr>
            <a:r>
              <a:rPr lang="en-US" b="1" dirty="0">
                <a:solidFill>
                  <a:srgbClr val="002060"/>
                </a:solidFill>
              </a:rPr>
              <a:t>Stage 2</a:t>
            </a:r>
          </a:p>
        </p:txBody>
      </p:sp>
      <p:sp>
        <p:nvSpPr>
          <p:cNvPr id="10254" name="TextBox 26"/>
          <p:cNvSpPr txBox="1">
            <a:spLocks noChangeArrowheads="1"/>
          </p:cNvSpPr>
          <p:nvPr/>
        </p:nvSpPr>
        <p:spPr bwMode="auto">
          <a:xfrm>
            <a:off x="8232775" y="4022725"/>
            <a:ext cx="905954" cy="369332"/>
          </a:xfrm>
          <a:prstGeom prst="rect">
            <a:avLst/>
          </a:prstGeom>
          <a:noFill/>
          <a:ln w="9525">
            <a:noFill/>
            <a:miter lim="800000"/>
            <a:headEnd/>
            <a:tailEnd/>
          </a:ln>
        </p:spPr>
        <p:txBody>
          <a:bodyPr wrap="none">
            <a:spAutoFit/>
          </a:bodyPr>
          <a:lstStyle/>
          <a:p>
            <a:pPr>
              <a:defRPr/>
            </a:pPr>
            <a:r>
              <a:rPr lang="en-US" b="1" dirty="0">
                <a:solidFill>
                  <a:srgbClr val="002060"/>
                </a:solidFill>
              </a:rPr>
              <a:t>Stage 3</a:t>
            </a:r>
          </a:p>
        </p:txBody>
      </p:sp>
      <p:sp>
        <p:nvSpPr>
          <p:cNvPr id="10255" name="TextBox 27"/>
          <p:cNvSpPr txBox="1">
            <a:spLocks noChangeArrowheads="1"/>
          </p:cNvSpPr>
          <p:nvPr/>
        </p:nvSpPr>
        <p:spPr bwMode="auto">
          <a:xfrm>
            <a:off x="8232775" y="4954588"/>
            <a:ext cx="905954" cy="369332"/>
          </a:xfrm>
          <a:prstGeom prst="rect">
            <a:avLst/>
          </a:prstGeom>
          <a:noFill/>
          <a:ln w="9525">
            <a:noFill/>
            <a:miter lim="800000"/>
            <a:headEnd/>
            <a:tailEnd/>
          </a:ln>
        </p:spPr>
        <p:txBody>
          <a:bodyPr wrap="none">
            <a:spAutoFit/>
          </a:bodyPr>
          <a:lstStyle/>
          <a:p>
            <a:pPr>
              <a:defRPr/>
            </a:pPr>
            <a:r>
              <a:rPr lang="en-US" b="1" dirty="0">
                <a:solidFill>
                  <a:srgbClr val="002060"/>
                </a:solidFill>
              </a:rPr>
              <a:t>Stage 4</a:t>
            </a:r>
          </a:p>
        </p:txBody>
      </p:sp>
      <p:sp>
        <p:nvSpPr>
          <p:cNvPr id="10256" name="TextBox 28"/>
          <p:cNvSpPr txBox="1">
            <a:spLocks noChangeArrowheads="1"/>
          </p:cNvSpPr>
          <p:nvPr/>
        </p:nvSpPr>
        <p:spPr bwMode="auto">
          <a:xfrm>
            <a:off x="8232775" y="5526088"/>
            <a:ext cx="1939890" cy="369332"/>
          </a:xfrm>
          <a:prstGeom prst="rect">
            <a:avLst/>
          </a:prstGeom>
          <a:noFill/>
          <a:ln w="9525">
            <a:noFill/>
            <a:miter lim="800000"/>
            <a:headEnd/>
            <a:tailEnd/>
          </a:ln>
        </p:spPr>
        <p:txBody>
          <a:bodyPr wrap="none">
            <a:spAutoFit/>
          </a:bodyPr>
          <a:lstStyle/>
          <a:p>
            <a:pPr>
              <a:defRPr/>
            </a:pPr>
            <a:r>
              <a:rPr lang="en-US" b="1" dirty="0">
                <a:solidFill>
                  <a:srgbClr val="002060"/>
                </a:solidFill>
              </a:rPr>
              <a:t>Stage 5 (Dialysis)</a:t>
            </a:r>
          </a:p>
        </p:txBody>
      </p:sp>
      <p:sp>
        <p:nvSpPr>
          <p:cNvPr id="9230" name="TextBox 30"/>
          <p:cNvSpPr txBox="1">
            <a:spLocks noChangeArrowheads="1"/>
          </p:cNvSpPr>
          <p:nvPr/>
        </p:nvSpPr>
        <p:spPr bwMode="auto">
          <a:xfrm>
            <a:off x="1879600" y="1306514"/>
            <a:ext cx="711200" cy="369887"/>
          </a:xfrm>
          <a:prstGeom prst="rect">
            <a:avLst/>
          </a:prstGeom>
          <a:noFill/>
          <a:ln w="9525">
            <a:noFill/>
            <a:miter lim="800000"/>
            <a:headEnd/>
            <a:tailEnd/>
          </a:ln>
        </p:spPr>
        <p:txBody>
          <a:bodyPr wrap="none">
            <a:spAutoFit/>
          </a:bodyPr>
          <a:lstStyle/>
          <a:p>
            <a:r>
              <a:rPr lang="en-US" dirty="0"/>
              <a:t>GFR</a:t>
            </a:r>
          </a:p>
        </p:txBody>
      </p:sp>
      <p:cxnSp>
        <p:nvCxnSpPr>
          <p:cNvPr id="9231" name="Straight Connector 21"/>
          <p:cNvCxnSpPr>
            <a:cxnSpLocks noChangeShapeType="1"/>
          </p:cNvCxnSpPr>
          <p:nvPr/>
        </p:nvCxnSpPr>
        <p:spPr bwMode="auto">
          <a:xfrm>
            <a:off x="2514600" y="2243138"/>
            <a:ext cx="6891338" cy="17462"/>
          </a:xfrm>
          <a:prstGeom prst="line">
            <a:avLst/>
          </a:prstGeom>
          <a:noFill/>
          <a:ln w="76200" algn="ctr">
            <a:solidFill>
              <a:srgbClr val="FF0000">
                <a:alpha val="50196"/>
              </a:srgbClr>
            </a:solidFill>
            <a:round/>
            <a:headEnd type="none" w="sm" len="sm"/>
            <a:tailEnd type="none" w="sm" len="sm"/>
          </a:ln>
        </p:spPr>
      </p:cxnSp>
      <p:cxnSp>
        <p:nvCxnSpPr>
          <p:cNvPr id="9232" name="Straight Arrow Connector 16"/>
          <p:cNvCxnSpPr>
            <a:cxnSpLocks noChangeShapeType="1"/>
          </p:cNvCxnSpPr>
          <p:nvPr/>
        </p:nvCxnSpPr>
        <p:spPr bwMode="auto">
          <a:xfrm>
            <a:off x="2678114" y="1770063"/>
            <a:ext cx="5538787" cy="1192212"/>
          </a:xfrm>
          <a:prstGeom prst="straightConnector1">
            <a:avLst/>
          </a:prstGeom>
          <a:noFill/>
          <a:ln w="38100" algn="ctr">
            <a:solidFill>
              <a:schemeClr val="tx1"/>
            </a:solidFill>
            <a:round/>
            <a:headEnd type="none" w="sm" len="sm"/>
            <a:tailEnd type="arrow" w="med" len="med"/>
          </a:ln>
        </p:spPr>
      </p:cxnSp>
      <p:cxnSp>
        <p:nvCxnSpPr>
          <p:cNvPr id="9233" name="Straight Arrow Connector 8"/>
          <p:cNvCxnSpPr>
            <a:cxnSpLocks noChangeShapeType="1"/>
          </p:cNvCxnSpPr>
          <p:nvPr/>
        </p:nvCxnSpPr>
        <p:spPr bwMode="auto">
          <a:xfrm rot="16200000" flipH="1">
            <a:off x="1987551" y="2597151"/>
            <a:ext cx="3787775" cy="2514600"/>
          </a:xfrm>
          <a:prstGeom prst="straightConnector1">
            <a:avLst/>
          </a:prstGeom>
          <a:noFill/>
          <a:ln w="38100" algn="ctr">
            <a:solidFill>
              <a:schemeClr val="tx1"/>
            </a:solidFill>
            <a:round/>
            <a:headEnd type="none" w="sm" len="sm"/>
            <a:tailEnd type="arrow" w="med" len="med"/>
          </a:ln>
        </p:spPr>
      </p:cxnSp>
      <p:cxnSp>
        <p:nvCxnSpPr>
          <p:cNvPr id="9234" name="Straight Arrow Connector 13"/>
          <p:cNvCxnSpPr>
            <a:cxnSpLocks noChangeShapeType="1"/>
          </p:cNvCxnSpPr>
          <p:nvPr/>
        </p:nvCxnSpPr>
        <p:spPr bwMode="auto">
          <a:xfrm>
            <a:off x="2624139" y="1911350"/>
            <a:ext cx="5062537" cy="3836988"/>
          </a:xfrm>
          <a:prstGeom prst="straightConnector1">
            <a:avLst/>
          </a:prstGeom>
          <a:noFill/>
          <a:ln w="38100" algn="ctr">
            <a:solidFill>
              <a:schemeClr val="tx1"/>
            </a:solidFill>
            <a:round/>
            <a:headEnd type="none" w="sm" len="sm"/>
            <a:tailEnd type="arrow" w="med" len="med"/>
          </a:ln>
        </p:spPr>
      </p:cxnSp>
      <p:cxnSp>
        <p:nvCxnSpPr>
          <p:cNvPr id="9235" name="Straight Arrow Connector 16"/>
          <p:cNvCxnSpPr>
            <a:cxnSpLocks noChangeShapeType="1"/>
          </p:cNvCxnSpPr>
          <p:nvPr/>
        </p:nvCxnSpPr>
        <p:spPr bwMode="auto">
          <a:xfrm>
            <a:off x="2624138" y="1812925"/>
            <a:ext cx="5618162" cy="2579688"/>
          </a:xfrm>
          <a:prstGeom prst="straightConnector1">
            <a:avLst/>
          </a:prstGeom>
          <a:noFill/>
          <a:ln w="38100" algn="ctr">
            <a:solidFill>
              <a:schemeClr val="tx1"/>
            </a:solidFill>
            <a:round/>
            <a:headEnd type="none" w="sm" len="sm"/>
            <a:tailEnd type="arrow" w="med" len="med"/>
          </a:ln>
        </p:spPr>
      </p:cxnSp>
      <p:cxnSp>
        <p:nvCxnSpPr>
          <p:cNvPr id="9236" name="Straight Arrow Connector 8"/>
          <p:cNvCxnSpPr>
            <a:cxnSpLocks noChangeShapeType="1"/>
          </p:cNvCxnSpPr>
          <p:nvPr/>
        </p:nvCxnSpPr>
        <p:spPr bwMode="auto">
          <a:xfrm rot="16200000" flipH="1">
            <a:off x="1292224" y="3323194"/>
            <a:ext cx="3700463" cy="1122363"/>
          </a:xfrm>
          <a:prstGeom prst="straightConnector1">
            <a:avLst/>
          </a:prstGeom>
          <a:noFill/>
          <a:ln w="38100" algn="ctr">
            <a:solidFill>
              <a:schemeClr val="tx1"/>
            </a:solidFill>
            <a:round/>
            <a:headEnd type="none" w="sm" len="sm"/>
            <a:tailEnd type="arrow" w="med" len="med"/>
          </a:ln>
        </p:spPr>
      </p:cxnSp>
      <p:sp>
        <p:nvSpPr>
          <p:cNvPr id="26" name="TextBox 25"/>
          <p:cNvSpPr txBox="1"/>
          <p:nvPr/>
        </p:nvSpPr>
        <p:spPr>
          <a:xfrm rot="2285072">
            <a:off x="4859339" y="3981450"/>
            <a:ext cx="2408237" cy="369888"/>
          </a:xfrm>
          <a:prstGeom prst="rect">
            <a:avLst/>
          </a:prstGeom>
          <a:noFill/>
        </p:spPr>
        <p:txBody>
          <a:bodyPr>
            <a:spAutoFit/>
          </a:bodyPr>
          <a:lstStyle/>
          <a:p>
            <a:pPr>
              <a:defRPr/>
            </a:pPr>
            <a:r>
              <a:rPr lang="en-US" b="1" dirty="0">
                <a:solidFill>
                  <a:srgbClr val="002060"/>
                </a:solidFill>
              </a:rPr>
              <a:t>Moderate</a:t>
            </a:r>
            <a:r>
              <a:rPr lang="en-US" b="1" dirty="0"/>
              <a:t> </a:t>
            </a:r>
            <a:r>
              <a:rPr lang="en-US" b="1" dirty="0">
                <a:solidFill>
                  <a:srgbClr val="002060"/>
                </a:solidFill>
              </a:rPr>
              <a:t>decline</a:t>
            </a:r>
          </a:p>
        </p:txBody>
      </p:sp>
      <p:sp>
        <p:nvSpPr>
          <p:cNvPr id="27" name="TextBox 26"/>
          <p:cNvSpPr txBox="1"/>
          <p:nvPr/>
        </p:nvSpPr>
        <p:spPr>
          <a:xfrm rot="4301270">
            <a:off x="2864045" y="4034116"/>
            <a:ext cx="1568058" cy="369332"/>
          </a:xfrm>
          <a:prstGeom prst="rect">
            <a:avLst/>
          </a:prstGeom>
          <a:noFill/>
        </p:spPr>
        <p:txBody>
          <a:bodyPr wrap="none">
            <a:spAutoFit/>
          </a:bodyPr>
          <a:lstStyle/>
          <a:p>
            <a:pPr>
              <a:defRPr/>
            </a:pPr>
            <a:r>
              <a:rPr lang="en-US" b="1" dirty="0">
                <a:solidFill>
                  <a:srgbClr val="002060"/>
                </a:solidFill>
              </a:rPr>
              <a:t>Rapid decline</a:t>
            </a:r>
          </a:p>
        </p:txBody>
      </p:sp>
      <p:sp>
        <p:nvSpPr>
          <p:cNvPr id="28" name="TextBox 27"/>
          <p:cNvSpPr txBox="1"/>
          <p:nvPr/>
        </p:nvSpPr>
        <p:spPr>
          <a:xfrm rot="750768">
            <a:off x="6099226" y="2727603"/>
            <a:ext cx="1466748" cy="369332"/>
          </a:xfrm>
          <a:prstGeom prst="rect">
            <a:avLst/>
          </a:prstGeom>
          <a:noFill/>
        </p:spPr>
        <p:txBody>
          <a:bodyPr wrap="none">
            <a:spAutoFit/>
          </a:bodyPr>
          <a:lstStyle/>
          <a:p>
            <a:pPr>
              <a:defRPr/>
            </a:pPr>
            <a:r>
              <a:rPr lang="en-US" b="1" dirty="0">
                <a:solidFill>
                  <a:srgbClr val="002060"/>
                </a:solidFill>
              </a:rPr>
              <a:t>Slow decline</a:t>
            </a:r>
          </a:p>
        </p:txBody>
      </p:sp>
      <p:sp>
        <p:nvSpPr>
          <p:cNvPr id="9240" name="TextBox 28"/>
          <p:cNvSpPr txBox="1">
            <a:spLocks noChangeArrowheads="1"/>
          </p:cNvSpPr>
          <p:nvPr/>
        </p:nvSpPr>
        <p:spPr bwMode="auto">
          <a:xfrm>
            <a:off x="2581275" y="6107114"/>
            <a:ext cx="6800850" cy="369887"/>
          </a:xfrm>
          <a:prstGeom prst="rect">
            <a:avLst/>
          </a:prstGeom>
          <a:noFill/>
          <a:ln w="9525">
            <a:noFill/>
            <a:miter lim="800000"/>
            <a:headEnd/>
            <a:tailEnd/>
          </a:ln>
        </p:spPr>
        <p:txBody>
          <a:bodyPr wrap="none">
            <a:spAutoFit/>
          </a:bodyPr>
          <a:lstStyle/>
          <a:p>
            <a:pPr algn="l"/>
            <a:r>
              <a:rPr lang="en-US" dirty="0"/>
              <a:t>0	1	2	3	4	5	6	7</a:t>
            </a:r>
          </a:p>
        </p:txBody>
      </p:sp>
    </p:spTree>
    <p:extLst>
      <p:ext uri="{BB962C8B-B14F-4D97-AF65-F5344CB8AC3E}">
        <p14:creationId xmlns:p14="http://schemas.microsoft.com/office/powerpoint/2010/main" val="194148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4D3E7C4E-87E2-4EED-99FD-7759DB5C0C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930" y="643467"/>
            <a:ext cx="10222139" cy="5571066"/>
          </a:xfrm>
          <a:prstGeom prst="rect">
            <a:avLst/>
          </a:prstGeom>
        </p:spPr>
      </p:pic>
    </p:spTree>
    <p:extLst>
      <p:ext uri="{BB962C8B-B14F-4D97-AF65-F5344CB8AC3E}">
        <p14:creationId xmlns:p14="http://schemas.microsoft.com/office/powerpoint/2010/main" val="55050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19119" y="620230"/>
            <a:ext cx="10353762" cy="962608"/>
          </a:xfrm>
        </p:spPr>
        <p:txBody>
          <a:bodyPr>
            <a:normAutofit fontScale="90000"/>
          </a:bodyPr>
          <a:lstStyle/>
          <a:p>
            <a:br>
              <a:rPr lang="en-US" dirty="0">
                <a:solidFill>
                  <a:schemeClr val="accent1">
                    <a:lumMod val="75000"/>
                  </a:schemeClr>
                </a:solidFill>
              </a:rPr>
            </a:br>
            <a:r>
              <a:rPr lang="en-US" dirty="0">
                <a:solidFill>
                  <a:schemeClr val="accent1">
                    <a:lumMod val="75000"/>
                  </a:schemeClr>
                </a:solidFill>
              </a:rPr>
              <a:t>Learning Objectives</a:t>
            </a:r>
          </a:p>
        </p:txBody>
      </p:sp>
      <p:sp>
        <p:nvSpPr>
          <p:cNvPr id="6" name="Content Placeholder 7"/>
          <p:cNvSpPr>
            <a:spLocks noGrp="1"/>
          </p:cNvSpPr>
          <p:nvPr>
            <p:ph idx="1"/>
          </p:nvPr>
        </p:nvSpPr>
        <p:spPr>
          <a:xfrm>
            <a:off x="641327" y="2052735"/>
            <a:ext cx="10202970" cy="4805265"/>
          </a:xfrm>
        </p:spPr>
        <p:txBody>
          <a:bodyPr>
            <a:normAutofit/>
          </a:bodyPr>
          <a:lstStyle/>
          <a:p>
            <a:pPr lvl="0"/>
            <a:r>
              <a:rPr lang="en-US" sz="3600" dirty="0"/>
              <a:t>Epidemiology of CKD </a:t>
            </a:r>
          </a:p>
          <a:p>
            <a:pPr lvl="0"/>
            <a:r>
              <a:rPr lang="en-US" sz="3600" dirty="0"/>
              <a:t>Risk factors </a:t>
            </a:r>
          </a:p>
          <a:p>
            <a:pPr lvl="0"/>
            <a:r>
              <a:rPr lang="en-US" sz="3600" dirty="0"/>
              <a:t>Screening / Evaluation</a:t>
            </a:r>
          </a:p>
          <a:p>
            <a:pPr lvl="0"/>
            <a:r>
              <a:rPr lang="en-US" sz="3600" dirty="0"/>
              <a:t>CKD management</a:t>
            </a:r>
          </a:p>
        </p:txBody>
      </p:sp>
    </p:spTree>
    <p:extLst>
      <p:ext uri="{BB962C8B-B14F-4D97-AF65-F5344CB8AC3E}">
        <p14:creationId xmlns:p14="http://schemas.microsoft.com/office/powerpoint/2010/main" val="22466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714500" y="568960"/>
            <a:ext cx="7772400" cy="1143000"/>
          </a:xfrm>
        </p:spPr>
        <p:txBody>
          <a:bodyPr>
            <a:normAutofit fontScale="90000"/>
          </a:bodyPr>
          <a:lstStyle/>
          <a:p>
            <a:r>
              <a:rPr lang="en-US" altLang="en-US" dirty="0">
                <a:solidFill>
                  <a:schemeClr val="accent1">
                    <a:lumMod val="75000"/>
                  </a:schemeClr>
                </a:solidFill>
              </a:rPr>
              <a:t>Blood Pressure and CKD Progression</a:t>
            </a:r>
          </a:p>
        </p:txBody>
      </p:sp>
      <p:sp>
        <p:nvSpPr>
          <p:cNvPr id="41986" name="Content Placeholder 2"/>
          <p:cNvSpPr>
            <a:spLocks noGrp="1"/>
          </p:cNvSpPr>
          <p:nvPr>
            <p:ph idx="1"/>
          </p:nvPr>
        </p:nvSpPr>
        <p:spPr>
          <a:xfrm>
            <a:off x="789272" y="1982804"/>
            <a:ext cx="8809388" cy="3600116"/>
          </a:xfrm>
        </p:spPr>
        <p:txBody>
          <a:bodyPr/>
          <a:lstStyle/>
          <a:p>
            <a:r>
              <a:rPr lang="en-US" altLang="en-US" dirty="0"/>
              <a:t>Control of BP  with avoidance of side-effects is important</a:t>
            </a:r>
          </a:p>
          <a:p>
            <a:r>
              <a:rPr lang="en-US" altLang="en-US" dirty="0"/>
              <a:t>Target BP &lt; 130/80 - </a:t>
            </a:r>
            <a:r>
              <a:rPr lang="en-US" dirty="0">
                <a:effectLst/>
              </a:rPr>
              <a:t>Systolic Pressure Intervention Trial (SPRINT) 	</a:t>
            </a:r>
            <a:endParaRPr lang="en-US" altLang="en-US" dirty="0"/>
          </a:p>
          <a:p>
            <a:r>
              <a:rPr lang="en-US" altLang="en-US" dirty="0"/>
              <a:t>With proteinuria: 1</a:t>
            </a:r>
            <a:r>
              <a:rPr lang="en-US" altLang="en-US" baseline="30000" dirty="0"/>
              <a:t>st</a:t>
            </a:r>
            <a:r>
              <a:rPr lang="en-US" altLang="en-US" dirty="0"/>
              <a:t> line </a:t>
            </a:r>
            <a:r>
              <a:rPr lang="en-US" altLang="en-US" dirty="0" err="1"/>
              <a:t>ACEi</a:t>
            </a:r>
            <a:r>
              <a:rPr lang="en-US" altLang="en-US" dirty="0"/>
              <a:t> </a:t>
            </a:r>
            <a:r>
              <a:rPr lang="en-US" altLang="en-US" u="sng" dirty="0"/>
              <a:t>or</a:t>
            </a:r>
            <a:r>
              <a:rPr lang="en-US" altLang="en-US" dirty="0"/>
              <a:t> ARB +/- </a:t>
            </a:r>
            <a:r>
              <a:rPr lang="en-US" altLang="en-US" u="sng" dirty="0"/>
              <a:t>diuretic</a:t>
            </a:r>
            <a:endParaRPr lang="en-US" altLang="en-US" dirty="0"/>
          </a:p>
          <a:p>
            <a:r>
              <a:rPr lang="en-US" altLang="en-US" dirty="0"/>
              <a:t>No proteinuria:  1</a:t>
            </a:r>
            <a:r>
              <a:rPr lang="en-US" altLang="en-US" baseline="30000" dirty="0"/>
              <a:t>st</a:t>
            </a:r>
            <a:r>
              <a:rPr lang="en-US" altLang="en-US" dirty="0"/>
              <a:t> line Diuretics</a:t>
            </a:r>
          </a:p>
          <a:p>
            <a:pPr lvl="1"/>
            <a:r>
              <a:rPr lang="en-US" altLang="en-US" dirty="0" err="1"/>
              <a:t>ACEi</a:t>
            </a:r>
            <a:r>
              <a:rPr lang="en-US" altLang="en-US" dirty="0"/>
              <a:t> </a:t>
            </a:r>
            <a:r>
              <a:rPr lang="en-US" altLang="en-US" u="sng" dirty="0"/>
              <a:t>or</a:t>
            </a:r>
            <a:r>
              <a:rPr lang="en-US" altLang="en-US" dirty="0"/>
              <a:t> ARB or CCA or diuretic- based on comorbid conditions. </a:t>
            </a:r>
          </a:p>
        </p:txBody>
      </p:sp>
    </p:spTree>
    <p:extLst>
      <p:ext uri="{BB962C8B-B14F-4D97-AF65-F5344CB8AC3E}">
        <p14:creationId xmlns:p14="http://schemas.microsoft.com/office/powerpoint/2010/main" val="176732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7656" y="278014"/>
            <a:ext cx="8229600" cy="884238"/>
          </a:xfrm>
        </p:spPr>
        <p:txBody>
          <a:bodyPr>
            <a:normAutofit fontScale="90000"/>
          </a:bodyPr>
          <a:lstStyle/>
          <a:p>
            <a:r>
              <a:rPr lang="en-US" dirty="0">
                <a:solidFill>
                  <a:schemeClr val="accent1">
                    <a:lumMod val="75000"/>
                  </a:schemeClr>
                </a:solidFill>
              </a:rPr>
              <a:t>Slowing CKD Progression: </a:t>
            </a:r>
            <a:r>
              <a:rPr lang="en-US" dirty="0" err="1">
                <a:solidFill>
                  <a:schemeClr val="accent1">
                    <a:lumMod val="75000"/>
                  </a:schemeClr>
                </a:solidFill>
              </a:rPr>
              <a:t>ACEi</a:t>
            </a:r>
            <a:r>
              <a:rPr lang="en-US" dirty="0">
                <a:solidFill>
                  <a:schemeClr val="accent1">
                    <a:lumMod val="75000"/>
                  </a:schemeClr>
                </a:solidFill>
              </a:rPr>
              <a:t> </a:t>
            </a:r>
            <a:r>
              <a:rPr lang="en-US" i="1" dirty="0">
                <a:solidFill>
                  <a:schemeClr val="accent1">
                    <a:lumMod val="75000"/>
                  </a:schemeClr>
                </a:solidFill>
              </a:rPr>
              <a:t>or</a:t>
            </a:r>
            <a:r>
              <a:rPr lang="en-US" dirty="0">
                <a:solidFill>
                  <a:schemeClr val="accent1">
                    <a:lumMod val="75000"/>
                  </a:schemeClr>
                </a:solidFill>
              </a:rPr>
              <a:t> ARB</a:t>
            </a:r>
          </a:p>
        </p:txBody>
      </p:sp>
      <p:sp>
        <p:nvSpPr>
          <p:cNvPr id="3" name="Content Placeholder 2"/>
          <p:cNvSpPr>
            <a:spLocks noGrp="1"/>
          </p:cNvSpPr>
          <p:nvPr>
            <p:ph idx="1"/>
          </p:nvPr>
        </p:nvSpPr>
        <p:spPr>
          <a:xfrm>
            <a:off x="978168" y="1469314"/>
            <a:ext cx="10237700" cy="5110671"/>
          </a:xfrm>
        </p:spPr>
        <p:txBody>
          <a:bodyPr>
            <a:normAutofit/>
          </a:bodyPr>
          <a:lstStyle/>
          <a:p>
            <a:r>
              <a:rPr lang="en-US" sz="2200" dirty="0"/>
              <a:t>Risk/benefit should be carefully assessed in the elderly and medically fragile</a:t>
            </a:r>
          </a:p>
          <a:p>
            <a:r>
              <a:rPr lang="en-US" sz="2200" dirty="0"/>
              <a:t>Check labs after initiation</a:t>
            </a:r>
          </a:p>
          <a:p>
            <a:pPr lvl="1"/>
            <a:r>
              <a:rPr lang="en-US" sz="2200" dirty="0"/>
              <a:t>If less than 25% </a:t>
            </a:r>
            <a:r>
              <a:rPr lang="en-US" sz="2200" dirty="0" err="1"/>
              <a:t>SCr</a:t>
            </a:r>
            <a:r>
              <a:rPr lang="en-US" sz="2200" dirty="0"/>
              <a:t> increase, continue and monitor</a:t>
            </a:r>
          </a:p>
          <a:p>
            <a:pPr lvl="1"/>
            <a:r>
              <a:rPr lang="en-US" sz="2200" dirty="0"/>
              <a:t>If more than 25% </a:t>
            </a:r>
            <a:r>
              <a:rPr lang="en-US" sz="2200" dirty="0" err="1"/>
              <a:t>SCr</a:t>
            </a:r>
            <a:r>
              <a:rPr lang="en-US" sz="2200" dirty="0"/>
              <a:t> increase, stop </a:t>
            </a:r>
            <a:r>
              <a:rPr lang="en-US" sz="2200" dirty="0" err="1"/>
              <a:t>ACEi</a:t>
            </a:r>
            <a:r>
              <a:rPr lang="en-US" sz="2200" dirty="0"/>
              <a:t>/ ARB and evaluate for RAS</a:t>
            </a:r>
          </a:p>
          <a:p>
            <a:r>
              <a:rPr lang="en-US" sz="2200" dirty="0"/>
              <a:t>Continue until contraindication arises, no absolute </a:t>
            </a:r>
            <a:r>
              <a:rPr lang="en-US" sz="2200" dirty="0" err="1"/>
              <a:t>eGFR</a:t>
            </a:r>
            <a:r>
              <a:rPr lang="en-US" sz="2200" dirty="0"/>
              <a:t> cutoff</a:t>
            </a:r>
          </a:p>
          <a:p>
            <a:r>
              <a:rPr lang="en-US" sz="2200" dirty="0"/>
              <a:t>Better proteinuria suppression in combination with low Na diet and diuretics</a:t>
            </a:r>
          </a:p>
          <a:p>
            <a:r>
              <a:rPr lang="en-US" sz="2200" dirty="0"/>
              <a:t>Avoid volume depletion</a:t>
            </a:r>
          </a:p>
          <a:p>
            <a:r>
              <a:rPr lang="en-US" sz="2200" dirty="0">
                <a:solidFill>
                  <a:srgbClr val="FF0000"/>
                </a:solidFill>
              </a:rPr>
              <a:t>Avoid </a:t>
            </a:r>
            <a:r>
              <a:rPr lang="en-US" sz="2200" dirty="0" err="1">
                <a:solidFill>
                  <a:srgbClr val="FF0000"/>
                </a:solidFill>
              </a:rPr>
              <a:t>ACEi</a:t>
            </a:r>
            <a:r>
              <a:rPr lang="en-US" sz="2200" dirty="0">
                <a:solidFill>
                  <a:srgbClr val="FF0000"/>
                </a:solidFill>
              </a:rPr>
              <a:t> and ARB in combination</a:t>
            </a:r>
            <a:r>
              <a:rPr lang="en-US" sz="2200" baseline="30000" dirty="0">
                <a:solidFill>
                  <a:srgbClr val="FF0000"/>
                </a:solidFill>
              </a:rPr>
              <a:t>1,2- </a:t>
            </a:r>
            <a:r>
              <a:rPr lang="en-US" sz="2200" dirty="0"/>
              <a:t>Risk of adverse events (impaired kidney function, hyperkalemia)</a:t>
            </a:r>
          </a:p>
          <a:p>
            <a:endParaRPr lang="en-US" sz="2200" dirty="0">
              <a:solidFill>
                <a:srgbClr val="FF0000"/>
              </a:solidFill>
            </a:endParaRPr>
          </a:p>
          <a:p>
            <a:endParaRPr lang="en-US" sz="2200" dirty="0">
              <a:solidFill>
                <a:srgbClr val="FF0000"/>
              </a:solidFill>
            </a:endParaRPr>
          </a:p>
        </p:txBody>
      </p:sp>
      <p:sp>
        <p:nvSpPr>
          <p:cNvPr id="4" name="TextBox 90"/>
          <p:cNvSpPr txBox="1">
            <a:spLocks noChangeArrowheads="1"/>
          </p:cNvSpPr>
          <p:nvPr/>
        </p:nvSpPr>
        <p:spPr bwMode="auto">
          <a:xfrm>
            <a:off x="6019800" y="6259952"/>
            <a:ext cx="4563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marL="228600" indent="-228600" eaLnBrk="1" hangingPunct="1">
              <a:lnSpc>
                <a:spcPct val="100000"/>
              </a:lnSpc>
              <a:spcBef>
                <a:spcPct val="0"/>
              </a:spcBef>
              <a:buClrTx/>
              <a:buFontTx/>
              <a:buAutoNum type="arabicParenR"/>
            </a:pPr>
            <a:r>
              <a:rPr lang="de-DE" sz="1200" dirty="0">
                <a:latin typeface="+mn-lt"/>
              </a:rPr>
              <a:t>Kunz R, et al.</a:t>
            </a:r>
            <a:r>
              <a:rPr lang="en-US" sz="1200" dirty="0">
                <a:latin typeface="+mn-lt"/>
              </a:rPr>
              <a:t> </a:t>
            </a:r>
            <a:r>
              <a:rPr lang="en-US" sz="1200" i="1" dirty="0">
                <a:latin typeface="+mn-lt"/>
              </a:rPr>
              <a:t>Ann </a:t>
            </a:r>
            <a:r>
              <a:rPr lang="sv-SE" sz="1200" i="1" dirty="0">
                <a:latin typeface="+mn-lt"/>
              </a:rPr>
              <a:t>Intern Med</a:t>
            </a:r>
            <a:r>
              <a:rPr lang="sv-SE" sz="1200" dirty="0">
                <a:latin typeface="+mn-lt"/>
              </a:rPr>
              <a:t>. 2008;148:30-48.</a:t>
            </a:r>
          </a:p>
          <a:p>
            <a:pPr marL="228600" indent="-228600" eaLnBrk="1" hangingPunct="1">
              <a:lnSpc>
                <a:spcPct val="100000"/>
              </a:lnSpc>
              <a:spcBef>
                <a:spcPct val="0"/>
              </a:spcBef>
              <a:buClrTx/>
              <a:buFontTx/>
              <a:buAutoNum type="arabicParenR"/>
            </a:pPr>
            <a:r>
              <a:rPr lang="en-US" sz="1200" dirty="0">
                <a:latin typeface="+mn-lt"/>
              </a:rPr>
              <a:t>Mann J, et al. ONTARGET study. </a:t>
            </a:r>
            <a:r>
              <a:rPr lang="en-US" sz="1200" i="1" dirty="0">
                <a:latin typeface="+mn-lt"/>
              </a:rPr>
              <a:t>Lancet</a:t>
            </a:r>
            <a:r>
              <a:rPr lang="en-US" sz="1200" dirty="0">
                <a:latin typeface="+mn-lt"/>
              </a:rPr>
              <a:t>. 2008;372:547-553.</a:t>
            </a:r>
            <a:endParaRPr lang="en-GB" altLang="en-US" sz="1200" dirty="0">
              <a:latin typeface="+mn-lt"/>
            </a:endParaRPr>
          </a:p>
        </p:txBody>
      </p:sp>
    </p:spTree>
    <p:extLst>
      <p:ext uri="{BB962C8B-B14F-4D97-AF65-F5344CB8AC3E}">
        <p14:creationId xmlns:p14="http://schemas.microsoft.com/office/powerpoint/2010/main" val="41514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7468" y="567158"/>
            <a:ext cx="8852164" cy="1048281"/>
          </a:xfrm>
        </p:spPr>
        <p:txBody>
          <a:bodyPr>
            <a:normAutofit fontScale="90000"/>
          </a:bodyPr>
          <a:lstStyle/>
          <a:p>
            <a:r>
              <a:rPr lang="en-US" dirty="0">
                <a:solidFill>
                  <a:schemeClr val="accent1">
                    <a:lumMod val="75000"/>
                  </a:schemeClr>
                </a:solidFill>
              </a:rPr>
              <a:t>Goals of Care in CKD: Glucose Control </a:t>
            </a:r>
          </a:p>
        </p:txBody>
      </p:sp>
      <p:sp>
        <p:nvSpPr>
          <p:cNvPr id="3" name="Content Placeholder 2"/>
          <p:cNvSpPr>
            <a:spLocks noGrp="1"/>
          </p:cNvSpPr>
          <p:nvPr>
            <p:ph idx="1"/>
          </p:nvPr>
        </p:nvSpPr>
        <p:spPr>
          <a:xfrm>
            <a:off x="720290" y="2099653"/>
            <a:ext cx="10751419" cy="3869356"/>
          </a:xfrm>
        </p:spPr>
        <p:txBody>
          <a:bodyPr/>
          <a:lstStyle/>
          <a:p>
            <a:pPr eaLnBrk="0" hangingPunct="0">
              <a:defRPr/>
            </a:pPr>
            <a:r>
              <a:rPr lang="en-US" sz="2300" dirty="0"/>
              <a:t>Target HbA1c ~7.0% </a:t>
            </a:r>
          </a:p>
          <a:p>
            <a:pPr eaLnBrk="0" hangingPunct="0">
              <a:defRPr/>
            </a:pPr>
            <a:r>
              <a:rPr lang="en-US" sz="2300" dirty="0"/>
              <a:t>Can be extended above 7.0% with comorbidities or limited life expectancy, and risk of hypoglycemia</a:t>
            </a:r>
          </a:p>
          <a:p>
            <a:r>
              <a:rPr lang="en-US" sz="2300" dirty="0"/>
              <a:t>Risk of hypoglycemia increases as kidney function becomes impaired</a:t>
            </a:r>
          </a:p>
          <a:p>
            <a:r>
              <a:rPr lang="en-US" sz="2300" dirty="0"/>
              <a:t>Declining kidney function may necessitate changes to diabetes medications and renally- cleared drugs</a:t>
            </a:r>
          </a:p>
          <a:p>
            <a:pPr indent="-342900" eaLnBrk="0" hangingPunct="0">
              <a:defRPr/>
            </a:pPr>
            <a:endParaRPr lang="en-US" sz="2300" dirty="0"/>
          </a:p>
          <a:p>
            <a:pPr marL="806450" lvl="1" indent="-342900" eaLnBrk="0" hangingPunct="0">
              <a:defRPr/>
            </a:pPr>
            <a:endParaRPr lang="en-US" sz="2400" dirty="0"/>
          </a:p>
          <a:p>
            <a:pPr lvl="1"/>
            <a:endParaRPr lang="en-US" altLang="en-US" sz="2600" dirty="0">
              <a:ea typeface="ＭＳ Ｐゴシック" pitchFamily="34" charset="-128"/>
            </a:endParaRPr>
          </a:p>
          <a:p>
            <a:pPr lvl="2"/>
            <a:endParaRPr lang="en-US" altLang="en-US" sz="2600" dirty="0">
              <a:ea typeface="ＭＳ Ｐゴシック" pitchFamily="34" charset="-128"/>
            </a:endParaRPr>
          </a:p>
          <a:p>
            <a:pPr lvl="1"/>
            <a:endParaRPr lang="en-US" altLang="en-US" sz="2600" dirty="0">
              <a:ea typeface="ＭＳ Ｐゴシック" pitchFamily="34" charset="-128"/>
            </a:endParaRPr>
          </a:p>
          <a:p>
            <a:endParaRPr lang="en-US" dirty="0"/>
          </a:p>
        </p:txBody>
      </p:sp>
      <p:sp>
        <p:nvSpPr>
          <p:cNvPr id="4" name="Rectangle 50"/>
          <p:cNvSpPr>
            <a:spLocks noChangeArrowheads="1"/>
          </p:cNvSpPr>
          <p:nvPr/>
        </p:nvSpPr>
        <p:spPr bwMode="auto">
          <a:xfrm>
            <a:off x="7165010" y="6453222"/>
            <a:ext cx="3316614" cy="416141"/>
          </a:xfrm>
          <a:prstGeom prst="rect">
            <a:avLst/>
          </a:prstGeom>
          <a:noFill/>
          <a:ln w="9525">
            <a:noFill/>
            <a:miter lim="800000"/>
            <a:headEnd/>
            <a:tailEnd/>
          </a:ln>
        </p:spPr>
        <p:txBody>
          <a:bodyPr wrap="none" lIns="92075" tIns="46038" rIns="92075" bIns="46038">
            <a:spAutoFit/>
          </a:bodyPr>
          <a:lstStyle/>
          <a:p>
            <a:pPr>
              <a:defRPr/>
            </a:pPr>
            <a:r>
              <a:rPr lang="en-US" altLang="en-US" sz="1050" dirty="0">
                <a:latin typeface="Verdana" pitchFamily="34" charset="0"/>
              </a:rPr>
              <a:t>NKF KDOQI. Diabetes and CKD: 2012 Update.</a:t>
            </a:r>
            <a:br>
              <a:rPr lang="en-US" altLang="en-US" sz="1050" dirty="0">
                <a:latin typeface="Verdana" pitchFamily="34" charset="0"/>
              </a:rPr>
            </a:br>
            <a:r>
              <a:rPr lang="en-US" altLang="en-US" sz="1050" i="1" dirty="0">
                <a:latin typeface="Verdana" pitchFamily="34" charset="0"/>
              </a:rPr>
              <a:t>Am J Kidney Dis</a:t>
            </a:r>
            <a:r>
              <a:rPr lang="en-US" altLang="en-US" sz="1050" dirty="0">
                <a:latin typeface="Verdana" pitchFamily="34" charset="0"/>
              </a:rPr>
              <a:t>. 2012 60:850-856.</a:t>
            </a:r>
          </a:p>
        </p:txBody>
      </p:sp>
    </p:spTree>
    <p:extLst>
      <p:ext uri="{BB962C8B-B14F-4D97-AF65-F5344CB8AC3E}">
        <p14:creationId xmlns:p14="http://schemas.microsoft.com/office/powerpoint/2010/main" val="78314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1824-68C7-4FBE-B5F5-1BEEA8EE388A}"/>
              </a:ext>
            </a:extLst>
          </p:cNvPr>
          <p:cNvSpPr>
            <a:spLocks noGrp="1"/>
          </p:cNvSpPr>
          <p:nvPr>
            <p:ph type="title"/>
          </p:nvPr>
        </p:nvSpPr>
        <p:spPr/>
        <p:txBody>
          <a:bodyPr/>
          <a:lstStyle/>
          <a:p>
            <a:r>
              <a:rPr lang="en-US" dirty="0">
                <a:solidFill>
                  <a:schemeClr val="accent1">
                    <a:lumMod val="75000"/>
                  </a:schemeClr>
                </a:solidFill>
              </a:rPr>
              <a:t>CKD Diabetes- Metformin</a:t>
            </a:r>
          </a:p>
        </p:txBody>
      </p:sp>
      <p:sp>
        <p:nvSpPr>
          <p:cNvPr id="3" name="Content Placeholder 2">
            <a:extLst>
              <a:ext uri="{FF2B5EF4-FFF2-40B4-BE49-F238E27FC236}">
                <a16:creationId xmlns:a16="http://schemas.microsoft.com/office/drawing/2014/main" id="{61CF9C35-03A7-4032-8C46-820EC132CF2E}"/>
              </a:ext>
            </a:extLst>
          </p:cNvPr>
          <p:cNvSpPr>
            <a:spLocks noGrp="1"/>
          </p:cNvSpPr>
          <p:nvPr>
            <p:ph idx="1"/>
          </p:nvPr>
        </p:nvSpPr>
        <p:spPr>
          <a:xfrm>
            <a:off x="763324" y="2035562"/>
            <a:ext cx="10353762" cy="4677876"/>
          </a:xfrm>
        </p:spPr>
        <p:txBody>
          <a:bodyPr>
            <a:normAutofit/>
          </a:bodyPr>
          <a:lstStyle/>
          <a:p>
            <a:r>
              <a:rPr lang="en-US" dirty="0">
                <a:effectLst/>
              </a:rPr>
              <a:t>Risk of Lactic acidosis – less than phenformin </a:t>
            </a:r>
          </a:p>
          <a:p>
            <a:r>
              <a:rPr lang="en-US" dirty="0">
                <a:effectLst/>
              </a:rPr>
              <a:t>Incidence as low as 0.03 cases per 1000 patient-years.</a:t>
            </a:r>
          </a:p>
          <a:p>
            <a:endParaRPr lang="en-US" dirty="0">
              <a:effectLst/>
            </a:endParaRPr>
          </a:p>
          <a:p>
            <a:pPr marL="36900" indent="0">
              <a:buNone/>
            </a:pPr>
            <a:r>
              <a:rPr lang="en-US" dirty="0">
                <a:solidFill>
                  <a:srgbClr val="FFFF00"/>
                </a:solidFill>
                <a:effectLst/>
              </a:rPr>
              <a:t>FDA METFORMIN USAGE  RECOMMENDATIONS- </a:t>
            </a:r>
          </a:p>
          <a:p>
            <a:pPr lvl="0"/>
            <a:r>
              <a:rPr lang="en-US" dirty="0">
                <a:effectLst/>
              </a:rPr>
              <a:t> eGFR ≥60 mL/min/1.73 m</a:t>
            </a:r>
            <a:r>
              <a:rPr lang="en-US" baseline="30000" dirty="0">
                <a:effectLst/>
              </a:rPr>
              <a:t>2</a:t>
            </a:r>
            <a:r>
              <a:rPr lang="en-US" dirty="0">
                <a:effectLst/>
              </a:rPr>
              <a:t> - no dose adjustments -Annual monitoring.</a:t>
            </a:r>
          </a:p>
          <a:p>
            <a:pPr lvl="0"/>
            <a:r>
              <a:rPr lang="en-US" dirty="0">
                <a:effectLst/>
              </a:rPr>
              <a:t>eGFR between 45 mL/min/1.73 m</a:t>
            </a:r>
            <a:r>
              <a:rPr lang="en-US" baseline="30000" dirty="0">
                <a:effectLst/>
              </a:rPr>
              <a:t>2</a:t>
            </a:r>
            <a:r>
              <a:rPr lang="en-US" dirty="0">
                <a:effectLst/>
              </a:rPr>
              <a:t> and 60 mL/min/1.73 m</a:t>
            </a:r>
            <a:r>
              <a:rPr lang="en-US" baseline="30000" dirty="0">
                <a:effectLst/>
              </a:rPr>
              <a:t>2</a:t>
            </a:r>
            <a:r>
              <a:rPr lang="en-US" dirty="0">
                <a:effectLst/>
              </a:rPr>
              <a:t> - Monitor every 3 to 6 months.</a:t>
            </a:r>
          </a:p>
          <a:p>
            <a:pPr lvl="0"/>
            <a:r>
              <a:rPr lang="en-US" dirty="0">
                <a:effectLst/>
              </a:rPr>
              <a:t>eGFR between 30 mL/min/1.73 m</a:t>
            </a:r>
            <a:r>
              <a:rPr lang="en-US" baseline="30000" dirty="0">
                <a:effectLst/>
              </a:rPr>
              <a:t>2 </a:t>
            </a:r>
            <a:r>
              <a:rPr lang="en-US" dirty="0">
                <a:effectLst/>
              </a:rPr>
              <a:t>and 45 mL/min/1.73 m</a:t>
            </a:r>
            <a:r>
              <a:rPr lang="en-US" baseline="30000" dirty="0">
                <a:effectLst/>
              </a:rPr>
              <a:t>2</a:t>
            </a:r>
            <a:r>
              <a:rPr lang="en-US" dirty="0">
                <a:effectLst/>
              </a:rPr>
              <a:t>)  DO NOT initiate   metformin. Already on Metformin-  consider a 50% dose reduction with renal function monitoring every 3 months.</a:t>
            </a:r>
          </a:p>
          <a:p>
            <a:pPr lvl="0"/>
            <a:r>
              <a:rPr lang="en-US" dirty="0">
                <a:effectLst/>
              </a:rPr>
              <a:t>Contraindication in advanced kidney disease (eGFR &lt;30 mL/min/1.73m</a:t>
            </a:r>
            <a:r>
              <a:rPr lang="en-US" baseline="30000" dirty="0">
                <a:effectLst/>
              </a:rPr>
              <a:t>2</a:t>
            </a:r>
            <a:r>
              <a:rPr lang="en-US" dirty="0">
                <a:effectLst/>
              </a:rPr>
              <a:t>). </a:t>
            </a:r>
            <a:endParaRPr lang="en-US" dirty="0"/>
          </a:p>
        </p:txBody>
      </p:sp>
    </p:spTree>
    <p:extLst>
      <p:ext uri="{BB962C8B-B14F-4D97-AF65-F5344CB8AC3E}">
        <p14:creationId xmlns:p14="http://schemas.microsoft.com/office/powerpoint/2010/main" val="4062484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2AC8-1F56-4192-BB05-945FA69D0B49}"/>
              </a:ext>
            </a:extLst>
          </p:cNvPr>
          <p:cNvSpPr>
            <a:spLocks noGrp="1"/>
          </p:cNvSpPr>
          <p:nvPr>
            <p:ph type="title"/>
          </p:nvPr>
        </p:nvSpPr>
        <p:spPr>
          <a:xfrm>
            <a:off x="705816" y="267465"/>
            <a:ext cx="10353762" cy="1257300"/>
          </a:xfrm>
        </p:spPr>
        <p:txBody>
          <a:bodyPr/>
          <a:lstStyle/>
          <a:p>
            <a:r>
              <a:rPr lang="en-US" b="1" dirty="0">
                <a:solidFill>
                  <a:schemeClr val="accent1">
                    <a:lumMod val="75000"/>
                  </a:schemeClr>
                </a:solidFill>
                <a:effectLst/>
              </a:rPr>
              <a:t>CKD Diabetes</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3DECAD61-CD11-40FD-AACE-C0AB0F09BF1F}"/>
              </a:ext>
            </a:extLst>
          </p:cNvPr>
          <p:cNvSpPr>
            <a:spLocks noGrp="1"/>
          </p:cNvSpPr>
          <p:nvPr>
            <p:ph idx="1"/>
          </p:nvPr>
        </p:nvSpPr>
        <p:spPr>
          <a:xfrm>
            <a:off x="705816" y="1706419"/>
            <a:ext cx="10353762" cy="4093343"/>
          </a:xfrm>
        </p:spPr>
        <p:txBody>
          <a:bodyPr>
            <a:noAutofit/>
          </a:bodyPr>
          <a:lstStyle/>
          <a:p>
            <a:pPr marL="36900" indent="0">
              <a:buNone/>
            </a:pPr>
            <a:r>
              <a:rPr lang="en-US" sz="2800" dirty="0">
                <a:effectLst/>
              </a:rPr>
              <a:t>Sodium-glucose cotransporter 2 (SGLT-2) inhibitors</a:t>
            </a:r>
          </a:p>
          <a:p>
            <a:pPr marL="36900" indent="0">
              <a:buNone/>
            </a:pPr>
            <a:r>
              <a:rPr lang="en-US" dirty="0">
                <a:effectLst/>
              </a:rPr>
              <a:t>Reduce blood glucose by increasing urinary glucose excretion.	</a:t>
            </a:r>
          </a:p>
          <a:p>
            <a:pPr marL="36900" indent="0">
              <a:buNone/>
            </a:pPr>
            <a:endParaRPr lang="en-US" dirty="0">
              <a:effectLst/>
            </a:endParaRPr>
          </a:p>
          <a:p>
            <a:r>
              <a:rPr lang="en-US" dirty="0">
                <a:effectLst/>
              </a:rPr>
              <a:t>Canagliflozin (Invokana)</a:t>
            </a:r>
          </a:p>
          <a:p>
            <a:r>
              <a:rPr lang="en-US" dirty="0">
                <a:effectLst/>
              </a:rPr>
              <a:t>Dapagliflozin (</a:t>
            </a:r>
            <a:r>
              <a:rPr lang="en-US" dirty="0" err="1">
                <a:effectLst/>
              </a:rPr>
              <a:t>Farxiga</a:t>
            </a:r>
            <a:r>
              <a:rPr lang="en-US" dirty="0">
                <a:effectLst/>
              </a:rPr>
              <a:t>)</a:t>
            </a:r>
          </a:p>
          <a:p>
            <a:r>
              <a:rPr lang="en-US" dirty="0">
                <a:effectLst/>
              </a:rPr>
              <a:t>Empagliflozin (Jardiance)</a:t>
            </a:r>
          </a:p>
          <a:p>
            <a:pPr marL="36900" indent="0">
              <a:buNone/>
            </a:pPr>
            <a:endParaRPr lang="en-US" dirty="0">
              <a:effectLst/>
            </a:endParaRPr>
          </a:p>
        </p:txBody>
      </p:sp>
    </p:spTree>
    <p:extLst>
      <p:ext uri="{BB962C8B-B14F-4D97-AF65-F5344CB8AC3E}">
        <p14:creationId xmlns:p14="http://schemas.microsoft.com/office/powerpoint/2010/main" val="62788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C48829-2E71-492B-A65C-2C2DD308C38F}"/>
              </a:ext>
            </a:extLst>
          </p:cNvPr>
          <p:cNvSpPr>
            <a:spLocks noGrp="1"/>
          </p:cNvSpPr>
          <p:nvPr>
            <p:ph idx="1"/>
          </p:nvPr>
        </p:nvSpPr>
        <p:spPr>
          <a:xfrm>
            <a:off x="914313" y="2226921"/>
            <a:ext cx="10353762" cy="3714749"/>
          </a:xfrm>
        </p:spPr>
        <p:txBody>
          <a:bodyPr>
            <a:normAutofit fontScale="92500" lnSpcReduction="20000"/>
          </a:bodyPr>
          <a:lstStyle/>
          <a:p>
            <a:pPr marL="36900" indent="0">
              <a:buNone/>
            </a:pPr>
            <a:r>
              <a:rPr lang="en-US" dirty="0">
                <a:effectLst/>
              </a:rPr>
              <a:t>CREDENCE- Canagliflozin vs  placebo</a:t>
            </a:r>
          </a:p>
          <a:p>
            <a:r>
              <a:rPr lang="en-US" dirty="0">
                <a:effectLst/>
              </a:rPr>
              <a:t>Diabetic (estimated or measured urine albumin excretion &gt;300 mg per day) and an estimated GFR (eGFR) ≥30 mL/min per 1.73 m</a:t>
            </a:r>
            <a:r>
              <a:rPr lang="en-US" baseline="30000" dirty="0">
                <a:effectLst/>
              </a:rPr>
              <a:t>2</a:t>
            </a:r>
            <a:r>
              <a:rPr lang="en-US" dirty="0">
                <a:effectLst/>
              </a:rPr>
              <a:t>. </a:t>
            </a:r>
          </a:p>
          <a:p>
            <a:r>
              <a:rPr lang="en-US" dirty="0">
                <a:effectLst/>
              </a:rPr>
              <a:t>4401 diabetic patients with an eGFR between 30 and 89 and  UACR &gt;300 mg/g (median, 927 mg/g) despite taking an ACE inhibitor or ARB  for 2.6 years, </a:t>
            </a:r>
          </a:p>
          <a:p>
            <a:r>
              <a:rPr lang="en-US" dirty="0">
                <a:effectLst/>
              </a:rPr>
              <a:t>Reduced the incidence of ESRD, doubling of serum creatinine, hospitalization for heart failure, cardiovascular death, and all-cause mortality (cardiovascular death and all-cause mortality were not statistically significant)</a:t>
            </a:r>
          </a:p>
          <a:p>
            <a:endParaRPr lang="en-US" dirty="0">
              <a:effectLst/>
            </a:endParaRPr>
          </a:p>
          <a:p>
            <a:pPr marL="36900" indent="0">
              <a:buNone/>
            </a:pPr>
            <a:br>
              <a:rPr lang="en-US" dirty="0">
                <a:solidFill>
                  <a:srgbClr val="FFFF00"/>
                </a:solidFill>
              </a:rPr>
            </a:br>
            <a:r>
              <a:rPr lang="en-US" dirty="0">
                <a:solidFill>
                  <a:srgbClr val="FFFF00"/>
                </a:solidFill>
                <a:effectLst/>
              </a:rPr>
              <a:t>In patients with type 2 diabetes who have severely increased albuminuria (UACR ≥300 mg per day) despite angiotensin inhibition-   Consider treatment with SGLT2 inhibitor</a:t>
            </a:r>
            <a:endParaRPr lang="en-US" dirty="0">
              <a:solidFill>
                <a:srgbClr val="FFFF00"/>
              </a:solidFill>
            </a:endParaRPr>
          </a:p>
        </p:txBody>
      </p:sp>
      <p:sp>
        <p:nvSpPr>
          <p:cNvPr id="4" name="Title 1">
            <a:extLst>
              <a:ext uri="{FF2B5EF4-FFF2-40B4-BE49-F238E27FC236}">
                <a16:creationId xmlns:a16="http://schemas.microsoft.com/office/drawing/2014/main" id="{39A39468-3C6F-4D08-A3AB-7BF60DD9D540}"/>
              </a:ext>
            </a:extLst>
          </p:cNvPr>
          <p:cNvSpPr>
            <a:spLocks noGrp="1"/>
          </p:cNvSpPr>
          <p:nvPr>
            <p:ph type="title"/>
          </p:nvPr>
        </p:nvSpPr>
        <p:spPr>
          <a:xfrm>
            <a:off x="914400" y="609600"/>
            <a:ext cx="10353675" cy="1257300"/>
          </a:xfrm>
        </p:spPr>
        <p:txBody>
          <a:bodyPr>
            <a:normAutofit fontScale="90000"/>
          </a:bodyPr>
          <a:lstStyle/>
          <a:p>
            <a:r>
              <a:rPr lang="en-US" dirty="0">
                <a:solidFill>
                  <a:schemeClr val="accent1">
                    <a:lumMod val="75000"/>
                  </a:schemeClr>
                </a:solidFill>
                <a:effectLst/>
              </a:rPr>
              <a:t>Sodium-glucose cotransporter 2 (SGLT-2) inhibitors….</a:t>
            </a:r>
            <a:endParaRPr lang="en-US" dirty="0">
              <a:solidFill>
                <a:schemeClr val="accent1">
                  <a:lumMod val="75000"/>
                </a:schemeClr>
              </a:solidFill>
            </a:endParaRPr>
          </a:p>
        </p:txBody>
      </p:sp>
    </p:spTree>
    <p:extLst>
      <p:ext uri="{BB962C8B-B14F-4D97-AF65-F5344CB8AC3E}">
        <p14:creationId xmlns:p14="http://schemas.microsoft.com/office/powerpoint/2010/main" val="102845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C44C-5C58-454F-B785-DDAA34A10633}"/>
              </a:ext>
            </a:extLst>
          </p:cNvPr>
          <p:cNvSpPr>
            <a:spLocks noGrp="1"/>
          </p:cNvSpPr>
          <p:nvPr>
            <p:ph type="title"/>
          </p:nvPr>
        </p:nvSpPr>
        <p:spPr>
          <a:xfrm>
            <a:off x="647577" y="442194"/>
            <a:ext cx="10353762" cy="1257300"/>
          </a:xfrm>
        </p:spPr>
        <p:txBody>
          <a:bodyPr>
            <a:normAutofit fontScale="90000"/>
          </a:bodyPr>
          <a:lstStyle/>
          <a:p>
            <a:r>
              <a:rPr lang="en-US" dirty="0">
                <a:solidFill>
                  <a:schemeClr val="accent1">
                    <a:lumMod val="75000"/>
                  </a:schemeClr>
                </a:solidFill>
                <a:effectLst/>
              </a:rPr>
              <a:t>Sodium-glucose cotransporter 2 (SGLT-2) inhibitors….</a:t>
            </a:r>
            <a:endParaRPr lang="en-US" dirty="0">
              <a:solidFill>
                <a:schemeClr val="accent1">
                  <a:lumMod val="75000"/>
                </a:schemeClr>
              </a:solidFill>
            </a:endParaRPr>
          </a:p>
        </p:txBody>
      </p:sp>
      <p:sp>
        <p:nvSpPr>
          <p:cNvPr id="4" name="Rectangle 3">
            <a:extLst>
              <a:ext uri="{FF2B5EF4-FFF2-40B4-BE49-F238E27FC236}">
                <a16:creationId xmlns:a16="http://schemas.microsoft.com/office/drawing/2014/main" id="{A576B665-A780-4CC5-86C8-E681DF90E287}"/>
              </a:ext>
            </a:extLst>
          </p:cNvPr>
          <p:cNvSpPr/>
          <p:nvPr/>
        </p:nvSpPr>
        <p:spPr>
          <a:xfrm>
            <a:off x="647577" y="2008297"/>
            <a:ext cx="10811360" cy="3785652"/>
          </a:xfrm>
          <a:prstGeom prst="rect">
            <a:avLst/>
          </a:prstGeom>
        </p:spPr>
        <p:txBody>
          <a:bodyPr wrap="square">
            <a:spAutoFit/>
          </a:bodyPr>
          <a:lstStyle/>
          <a:p>
            <a:pPr marL="36900" indent="0">
              <a:buNone/>
            </a:pPr>
            <a:r>
              <a:rPr lang="en-US" sz="2000" dirty="0"/>
              <a:t>Limitations-   Not be used for the treatment of hyperglycemia in patients with: </a:t>
            </a:r>
          </a:p>
          <a:p>
            <a:pPr marL="36900" indent="0">
              <a:buNone/>
            </a:pPr>
            <a:endParaRPr lang="en-US" sz="2000" dirty="0"/>
          </a:p>
          <a:p>
            <a:r>
              <a:rPr lang="en-US" sz="2000" dirty="0"/>
              <a:t>● Type 1 diabetes</a:t>
            </a:r>
          </a:p>
          <a:p>
            <a:r>
              <a:rPr lang="en-US" sz="2000" dirty="0"/>
              <a:t>● </a:t>
            </a:r>
            <a:r>
              <a:rPr lang="en-US" sz="2000" i="1" dirty="0">
                <a:solidFill>
                  <a:srgbClr val="FFFF00"/>
                </a:solidFill>
              </a:rPr>
              <a:t>Type 2 diabetes and  eGFR   &lt;45 mL/min/1.73 m</a:t>
            </a:r>
            <a:r>
              <a:rPr lang="en-US" sz="2000" i="1" baseline="30000" dirty="0">
                <a:solidFill>
                  <a:srgbClr val="FFFF00"/>
                </a:solidFill>
              </a:rPr>
              <a:t>2</a:t>
            </a:r>
            <a:r>
              <a:rPr lang="en-US" sz="2000" i="1" dirty="0">
                <a:solidFill>
                  <a:srgbClr val="FFFF00"/>
                </a:solidFill>
              </a:rPr>
              <a:t>  </a:t>
            </a:r>
          </a:p>
          <a:p>
            <a:r>
              <a:rPr lang="en-US" sz="2000" dirty="0"/>
              <a:t>● Frequent  UTI or genitourinary yeast infections.  </a:t>
            </a:r>
          </a:p>
          <a:p>
            <a:r>
              <a:rPr lang="en-US" sz="2000" dirty="0"/>
              <a:t>● Low  BMD and high risk for fracture and falls. </a:t>
            </a:r>
          </a:p>
          <a:p>
            <a:r>
              <a:rPr lang="en-US" sz="2000" dirty="0"/>
              <a:t>● Foot ulceration (</a:t>
            </a:r>
            <a:r>
              <a:rPr lang="en-US" sz="2000" dirty="0" err="1"/>
              <a:t>eg</a:t>
            </a:r>
            <a:r>
              <a:rPr lang="en-US" sz="2000" dirty="0"/>
              <a:t>, neuropathy, foot deformity, vascular disease, and/or history of previous foot ulceration)  due to risk of amputations.</a:t>
            </a:r>
          </a:p>
          <a:p>
            <a:r>
              <a:rPr lang="en-US" sz="2000" dirty="0"/>
              <a:t>● Factors predisposing to DKA (</a:t>
            </a:r>
            <a:r>
              <a:rPr lang="en-US" sz="2000" dirty="0" err="1"/>
              <a:t>eg</a:t>
            </a:r>
            <a:r>
              <a:rPr lang="en-US" sz="2000" dirty="0"/>
              <a:t>, ketosis-prone type 2 diabetes, pancreatic insufficiency, drug or alcohol addiction)- </a:t>
            </a:r>
            <a:r>
              <a:rPr lang="en-US" sz="2000" dirty="0">
                <a:solidFill>
                  <a:srgbClr val="FFFF00"/>
                </a:solidFill>
              </a:rPr>
              <a:t>risk  of non hyperglycemic Ketosis</a:t>
            </a:r>
          </a:p>
          <a:p>
            <a:pPr marL="36900" indent="0">
              <a:buNone/>
            </a:pPr>
            <a:endParaRPr lang="en-US" sz="2000" dirty="0"/>
          </a:p>
          <a:p>
            <a:pPr marL="36900" indent="0">
              <a:buNone/>
            </a:pPr>
            <a:endParaRPr lang="en-US" sz="2000" dirty="0"/>
          </a:p>
        </p:txBody>
      </p:sp>
    </p:spTree>
    <p:extLst>
      <p:ext uri="{BB962C8B-B14F-4D97-AF65-F5344CB8AC3E}">
        <p14:creationId xmlns:p14="http://schemas.microsoft.com/office/powerpoint/2010/main" val="3038442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4584-7106-410B-ADB4-9766C68FF1DA}"/>
              </a:ext>
            </a:extLst>
          </p:cNvPr>
          <p:cNvSpPr>
            <a:spLocks noGrp="1"/>
          </p:cNvSpPr>
          <p:nvPr>
            <p:ph type="title"/>
          </p:nvPr>
        </p:nvSpPr>
        <p:spPr>
          <a:xfrm>
            <a:off x="168917" y="174413"/>
            <a:ext cx="10353762" cy="1257300"/>
          </a:xfrm>
        </p:spPr>
        <p:txBody>
          <a:bodyPr/>
          <a:lstStyle/>
          <a:p>
            <a:r>
              <a:rPr lang="en-US" dirty="0">
                <a:solidFill>
                  <a:schemeClr val="accent1">
                    <a:lumMod val="75000"/>
                  </a:schemeClr>
                </a:solidFill>
              </a:rPr>
              <a:t>CKD Diabetes….</a:t>
            </a:r>
          </a:p>
        </p:txBody>
      </p:sp>
      <p:sp>
        <p:nvSpPr>
          <p:cNvPr id="3" name="Content Placeholder 2">
            <a:extLst>
              <a:ext uri="{FF2B5EF4-FFF2-40B4-BE49-F238E27FC236}">
                <a16:creationId xmlns:a16="http://schemas.microsoft.com/office/drawing/2014/main" id="{63595631-E7DC-4415-8C9C-BA69ACEC2976}"/>
              </a:ext>
            </a:extLst>
          </p:cNvPr>
          <p:cNvSpPr>
            <a:spLocks noGrp="1"/>
          </p:cNvSpPr>
          <p:nvPr>
            <p:ph idx="1"/>
          </p:nvPr>
        </p:nvSpPr>
        <p:spPr>
          <a:xfrm>
            <a:off x="704155" y="1431713"/>
            <a:ext cx="7039308" cy="5134457"/>
          </a:xfrm>
        </p:spPr>
        <p:txBody>
          <a:bodyPr>
            <a:normAutofit/>
          </a:bodyPr>
          <a:lstStyle/>
          <a:p>
            <a:pPr marL="36900" indent="0">
              <a:buNone/>
            </a:pPr>
            <a:r>
              <a:rPr lang="en-US" b="1" dirty="0">
                <a:effectLst/>
              </a:rPr>
              <a:t>Glucagon-like peptide-1 GLP 1 receptor agonists showing promise</a:t>
            </a:r>
            <a:r>
              <a:rPr lang="en-US" dirty="0">
                <a:effectLst/>
              </a:rPr>
              <a:t> —  </a:t>
            </a:r>
          </a:p>
          <a:p>
            <a:r>
              <a:rPr lang="en-US" dirty="0">
                <a:effectLst/>
              </a:rPr>
              <a:t>Liraglutide (Victoza ) </a:t>
            </a:r>
          </a:p>
          <a:p>
            <a:pPr lvl="1"/>
            <a:r>
              <a:rPr lang="en-US" dirty="0">
                <a:effectLst/>
              </a:rPr>
              <a:t>Reduced the incidence of a composite renal endpoint  (consisting of new onset of albuminuria &gt;300 mg/day, doubling of serum creatinine, end-stage renal disease, or renal death) in a large trial of patients with type 2 diabetes </a:t>
            </a:r>
          </a:p>
          <a:p>
            <a:endParaRPr lang="en-US" dirty="0">
              <a:effectLst/>
            </a:endParaRPr>
          </a:p>
          <a:p>
            <a:r>
              <a:rPr lang="en-US" dirty="0">
                <a:effectLst/>
              </a:rPr>
              <a:t>Dulaglutide  (Trulicity )</a:t>
            </a:r>
          </a:p>
          <a:p>
            <a:pPr lvl="1"/>
            <a:r>
              <a:rPr lang="en-US" dirty="0">
                <a:effectLst/>
              </a:rPr>
              <a:t> Slowed kidney disease progression and prevented worsening of albuminuria in trials of diabetic patients with and without chronic kidney disease  </a:t>
            </a:r>
            <a:endParaRPr lang="en-US" dirty="0"/>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538EC5BF-41E1-4709-A981-96535344B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669" y="1210535"/>
            <a:ext cx="2609156" cy="5355636"/>
          </a:xfrm>
          <a:prstGeom prst="rect">
            <a:avLst/>
          </a:prstGeom>
        </p:spPr>
      </p:pic>
    </p:spTree>
    <p:extLst>
      <p:ext uri="{BB962C8B-B14F-4D97-AF65-F5344CB8AC3E}">
        <p14:creationId xmlns:p14="http://schemas.microsoft.com/office/powerpoint/2010/main" val="2508040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1162"/>
            <a:ext cx="8229600" cy="884238"/>
          </a:xfrm>
        </p:spPr>
        <p:txBody>
          <a:bodyPr>
            <a:noAutofit/>
          </a:bodyPr>
          <a:lstStyle/>
          <a:p>
            <a:r>
              <a:rPr lang="en-US" altLang="en-US" sz="3200" dirty="0"/>
              <a:t>10-Year Coronary Risk Based on Age and Other Patient Characteristics</a:t>
            </a:r>
            <a:endParaRPr lang="en-US" sz="3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088" y="1376530"/>
            <a:ext cx="8742362"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2690036" y="5682576"/>
            <a:ext cx="3863165" cy="104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280988" indent="-280988" algn="l" rtl="0" eaLnBrk="0" fontAlgn="base" hangingPunct="0">
              <a:lnSpc>
                <a:spcPct val="90000"/>
              </a:lnSpc>
              <a:spcBef>
                <a:spcPct val="50000"/>
              </a:spcBef>
              <a:spcAft>
                <a:spcPct val="0"/>
              </a:spcAft>
              <a:buClr>
                <a:srgbClr val="33CCFF"/>
              </a:buClr>
              <a:buFont typeface="Symbol" pitchFamily="18" charset="2"/>
              <a:buChar char="·"/>
              <a:defRPr sz="2800">
                <a:solidFill>
                  <a:schemeClr val="tx1"/>
                </a:solidFill>
                <a:latin typeface="+mn-lt"/>
                <a:ea typeface="+mn-ea"/>
                <a:cs typeface="+mn-cs"/>
              </a:defRPr>
            </a:lvl1pPr>
            <a:lvl2pPr marL="742950" indent="-347663" algn="l" rtl="0" eaLnBrk="0" fontAlgn="base" hangingPunct="0">
              <a:lnSpc>
                <a:spcPct val="90000"/>
              </a:lnSpc>
              <a:spcBef>
                <a:spcPct val="25000"/>
              </a:spcBef>
              <a:spcAft>
                <a:spcPct val="0"/>
              </a:spcAft>
              <a:buClr>
                <a:srgbClr val="FFFF00"/>
              </a:buClr>
              <a:buChar char="–"/>
              <a:defRPr sz="2600">
                <a:solidFill>
                  <a:schemeClr val="tx1"/>
                </a:solidFill>
                <a:latin typeface="+mn-lt"/>
                <a:cs typeface="+mn-cs"/>
              </a:defRPr>
            </a:lvl2pPr>
            <a:lvl3pPr marL="1203325" indent="-290513" algn="l" rtl="0" eaLnBrk="0" fontAlgn="base" hangingPunct="0">
              <a:lnSpc>
                <a:spcPct val="90000"/>
              </a:lnSpc>
              <a:spcBef>
                <a:spcPct val="25000"/>
              </a:spcBef>
              <a:spcAft>
                <a:spcPct val="0"/>
              </a:spcAft>
              <a:buClr>
                <a:schemeClr val="tx1"/>
              </a:buClr>
              <a:buFont typeface="Symbol" pitchFamily="18" charset="2"/>
              <a:buChar char="·"/>
              <a:defRPr sz="2200">
                <a:solidFill>
                  <a:schemeClr val="tx1"/>
                </a:solidFill>
                <a:latin typeface="+mn-lt"/>
                <a:cs typeface="+mn-cs"/>
              </a:defRPr>
            </a:lvl3pPr>
            <a:lvl4pPr marL="1600200" indent="-228600" algn="l" rtl="0" eaLnBrk="0" fontAlgn="base" hangingPunct="0">
              <a:lnSpc>
                <a:spcPct val="90000"/>
              </a:lnSpc>
              <a:spcBef>
                <a:spcPct val="25000"/>
              </a:spcBef>
              <a:spcAft>
                <a:spcPct val="0"/>
              </a:spcAft>
              <a:buClr>
                <a:schemeClr val="tx1"/>
              </a:buClr>
              <a:buFont typeface="Symbol" pitchFamily="18" charset="2"/>
              <a:buChar char="·"/>
              <a:defRPr sz="2200">
                <a:solidFill>
                  <a:schemeClr val="tx1"/>
                </a:solidFill>
                <a:latin typeface="+mn-lt"/>
                <a:cs typeface="+mn-cs"/>
              </a:defRPr>
            </a:lvl4pPr>
            <a:lvl5pPr marL="2057400" indent="-228600" algn="l" rtl="0" eaLnBrk="0" fontAlgn="base" hangingPunct="0">
              <a:spcBef>
                <a:spcPct val="15000"/>
              </a:spcBef>
              <a:spcAft>
                <a:spcPct val="15000"/>
              </a:spcAft>
              <a:buClr>
                <a:schemeClr val="accent1"/>
              </a:buClr>
              <a:buFont typeface="Wingdings 2" pitchFamily="18" charset="2"/>
              <a:buChar char="¡"/>
              <a:defRPr sz="2000" b="1">
                <a:solidFill>
                  <a:schemeClr val="tx1"/>
                </a:solidFill>
                <a:latin typeface="+mn-lt"/>
                <a:cs typeface="+mn-cs"/>
              </a:defRPr>
            </a:lvl5pPr>
            <a:lvl6pPr marL="2514600" indent="-228600" algn="l" rtl="0" fontAlgn="base">
              <a:spcBef>
                <a:spcPct val="15000"/>
              </a:spcBef>
              <a:spcAft>
                <a:spcPct val="15000"/>
              </a:spcAft>
              <a:buClr>
                <a:schemeClr val="accent1"/>
              </a:buClr>
              <a:buFont typeface="Wingdings 2" pitchFamily="18" charset="2"/>
              <a:buChar char="¡"/>
              <a:defRPr sz="2000" b="1">
                <a:solidFill>
                  <a:schemeClr val="tx1"/>
                </a:solidFill>
                <a:latin typeface="+mn-lt"/>
                <a:cs typeface="+mn-cs"/>
              </a:defRPr>
            </a:lvl6pPr>
            <a:lvl7pPr marL="2971800" indent="-228600" algn="l" rtl="0" fontAlgn="base">
              <a:spcBef>
                <a:spcPct val="15000"/>
              </a:spcBef>
              <a:spcAft>
                <a:spcPct val="15000"/>
              </a:spcAft>
              <a:buClr>
                <a:schemeClr val="accent1"/>
              </a:buClr>
              <a:buFont typeface="Wingdings 2" pitchFamily="18" charset="2"/>
              <a:buChar char="¡"/>
              <a:defRPr sz="2000" b="1">
                <a:solidFill>
                  <a:schemeClr val="tx1"/>
                </a:solidFill>
                <a:latin typeface="+mn-lt"/>
                <a:cs typeface="+mn-cs"/>
              </a:defRPr>
            </a:lvl7pPr>
            <a:lvl8pPr marL="3429000" indent="-228600" algn="l" rtl="0" fontAlgn="base">
              <a:spcBef>
                <a:spcPct val="15000"/>
              </a:spcBef>
              <a:spcAft>
                <a:spcPct val="15000"/>
              </a:spcAft>
              <a:buClr>
                <a:schemeClr val="accent1"/>
              </a:buClr>
              <a:buFont typeface="Wingdings 2" pitchFamily="18" charset="2"/>
              <a:buChar char="¡"/>
              <a:defRPr sz="2000" b="1">
                <a:solidFill>
                  <a:schemeClr val="tx1"/>
                </a:solidFill>
                <a:latin typeface="+mn-lt"/>
                <a:cs typeface="+mn-cs"/>
              </a:defRPr>
            </a:lvl8pPr>
            <a:lvl9pPr marL="3886200" indent="-228600" algn="l" rtl="0" fontAlgn="base">
              <a:spcBef>
                <a:spcPct val="15000"/>
              </a:spcBef>
              <a:spcAft>
                <a:spcPct val="15000"/>
              </a:spcAft>
              <a:buClr>
                <a:schemeClr val="accent1"/>
              </a:buClr>
              <a:buFont typeface="Wingdings 2" pitchFamily="18" charset="2"/>
              <a:buChar char="¡"/>
              <a:defRPr sz="2000" b="1">
                <a:solidFill>
                  <a:schemeClr val="tx1"/>
                </a:solidFill>
                <a:latin typeface="+mn-lt"/>
                <a:cs typeface="+mn-cs"/>
              </a:defRPr>
            </a:lvl9pPr>
          </a:lstStyle>
          <a:p>
            <a:pPr marL="0" indent="0">
              <a:buNone/>
              <a:defRPr/>
            </a:pPr>
            <a:r>
              <a:rPr lang="en-US" sz="1200" b="1" kern="0" dirty="0"/>
              <a:t>CABG</a:t>
            </a:r>
            <a:r>
              <a:rPr lang="en-US" sz="1200" kern="0" dirty="0"/>
              <a:t>, coronary artery bypass grafting; </a:t>
            </a:r>
            <a:r>
              <a:rPr lang="en-US" sz="1200" b="1" kern="0" dirty="0"/>
              <a:t>CHD</a:t>
            </a:r>
            <a:r>
              <a:rPr lang="en-US" sz="1200" kern="0" dirty="0"/>
              <a:t>, coronary heart disease; </a:t>
            </a:r>
            <a:r>
              <a:rPr lang="en-US" sz="1200" b="1" kern="0" dirty="0"/>
              <a:t>CKD</a:t>
            </a:r>
            <a:r>
              <a:rPr lang="en-US" sz="1200" kern="0" dirty="0"/>
              <a:t>, chronic kidney disease; </a:t>
            </a:r>
            <a:r>
              <a:rPr lang="en-US" sz="1200" b="1" kern="0" dirty="0"/>
              <a:t>CVA</a:t>
            </a:r>
            <a:r>
              <a:rPr lang="en-US" sz="1200" kern="0" dirty="0"/>
              <a:t>, cerebrovascular accident; </a:t>
            </a:r>
            <a:r>
              <a:rPr lang="en-US" sz="1200" b="1" kern="0" dirty="0"/>
              <a:t>DM</a:t>
            </a:r>
            <a:r>
              <a:rPr lang="en-US" sz="1200" kern="0" dirty="0"/>
              <a:t>, diabetes mellitus; </a:t>
            </a:r>
            <a:r>
              <a:rPr lang="en-US" sz="1200" b="1" kern="0" dirty="0"/>
              <a:t>MI</a:t>
            </a:r>
            <a:r>
              <a:rPr lang="en-US" sz="1200" kern="0" dirty="0"/>
              <a:t>, myocardial infarction; </a:t>
            </a:r>
            <a:r>
              <a:rPr lang="en-US" sz="1200" b="1" kern="0" dirty="0"/>
              <a:t>PTCA</a:t>
            </a:r>
            <a:r>
              <a:rPr lang="en-US" sz="1200" kern="0" dirty="0"/>
              <a:t>, percutaneous transluminal coronary angioplasty; </a:t>
            </a:r>
            <a:r>
              <a:rPr lang="en-US" sz="1200" b="1" kern="0" dirty="0"/>
              <a:t>TIA</a:t>
            </a:r>
            <a:r>
              <a:rPr lang="en-US" sz="1200" kern="0" dirty="0"/>
              <a:t>, transient ischemic attack.</a:t>
            </a:r>
            <a:endParaRPr lang="en-US" altLang="en-US" sz="1200" kern="0" dirty="0"/>
          </a:p>
        </p:txBody>
      </p:sp>
      <p:sp>
        <p:nvSpPr>
          <p:cNvPr id="8" name="TextBox 90"/>
          <p:cNvSpPr txBox="1">
            <a:spLocks noChangeArrowheads="1"/>
          </p:cNvSpPr>
          <p:nvPr/>
        </p:nvSpPr>
        <p:spPr bwMode="auto">
          <a:xfrm>
            <a:off x="6761230" y="5645676"/>
            <a:ext cx="38052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eaLnBrk="1" hangingPunct="1">
              <a:lnSpc>
                <a:spcPct val="100000"/>
              </a:lnSpc>
              <a:spcBef>
                <a:spcPct val="0"/>
              </a:spcBef>
              <a:buClrTx/>
              <a:buFontTx/>
              <a:buNone/>
            </a:pPr>
            <a:r>
              <a:rPr lang="en-GB" altLang="en-US" sz="1200" dirty="0">
                <a:latin typeface="+mn-lt"/>
              </a:rPr>
              <a:t>1) Kidney Disease: Improving Global Outcomes (KDIGO) Lipid Work Group. </a:t>
            </a:r>
            <a:r>
              <a:rPr lang="en-GB" altLang="en-US" sz="1200" i="1" dirty="0">
                <a:latin typeface="+mn-lt"/>
              </a:rPr>
              <a:t>Kidney </a:t>
            </a:r>
            <a:r>
              <a:rPr lang="en-GB" altLang="en-US" sz="1200" i="1" dirty="0" err="1">
                <a:latin typeface="+mn-lt"/>
              </a:rPr>
              <a:t>Int</a:t>
            </a:r>
            <a:r>
              <a:rPr lang="en-GB" altLang="en-US" sz="1200" i="1" dirty="0">
                <a:latin typeface="+mn-lt"/>
              </a:rPr>
              <a:t> Suppl</a:t>
            </a:r>
            <a:r>
              <a:rPr lang="en-GB" altLang="en-US" sz="1200" dirty="0">
                <a:latin typeface="+mn-lt"/>
              </a:rPr>
              <a:t>. 2013;3:259-305.</a:t>
            </a:r>
          </a:p>
          <a:p>
            <a:pPr eaLnBrk="1" hangingPunct="1">
              <a:lnSpc>
                <a:spcPct val="100000"/>
              </a:lnSpc>
              <a:spcBef>
                <a:spcPct val="0"/>
              </a:spcBef>
              <a:buClrTx/>
              <a:buFontTx/>
              <a:buNone/>
            </a:pPr>
            <a:r>
              <a:rPr lang="en-GB" altLang="en-US" sz="1200" dirty="0">
                <a:latin typeface="+mn-lt"/>
              </a:rPr>
              <a:t>2) </a:t>
            </a:r>
            <a:r>
              <a:rPr lang="en-GB" altLang="en-US" sz="1200" dirty="0" err="1">
                <a:latin typeface="+mn-lt"/>
              </a:rPr>
              <a:t>Hemmelgarn</a:t>
            </a:r>
            <a:r>
              <a:rPr lang="en-GB" altLang="en-US" sz="1200" dirty="0">
                <a:latin typeface="+mn-lt"/>
              </a:rPr>
              <a:t> BR, et al.</a:t>
            </a:r>
            <a:r>
              <a:rPr lang="en-US" altLang="en-US" sz="1200" dirty="0">
                <a:latin typeface="+mn-lt"/>
              </a:rPr>
              <a:t> Overview of the </a:t>
            </a:r>
            <a:r>
              <a:rPr lang="en-US" altLang="en-US" sz="1200" dirty="0" err="1">
                <a:latin typeface="+mn-lt"/>
              </a:rPr>
              <a:t>alberta</a:t>
            </a:r>
            <a:r>
              <a:rPr lang="en-US" altLang="en-US" sz="1200" dirty="0">
                <a:latin typeface="+mn-lt"/>
              </a:rPr>
              <a:t> kidney disease network.</a:t>
            </a:r>
            <a:r>
              <a:rPr lang="en-GB" altLang="en-US" sz="1200" dirty="0">
                <a:latin typeface="+mn-lt"/>
              </a:rPr>
              <a:t> </a:t>
            </a:r>
            <a:r>
              <a:rPr lang="en-GB" altLang="en-US" sz="1200" i="1" dirty="0">
                <a:latin typeface="+mn-lt"/>
              </a:rPr>
              <a:t>BMC </a:t>
            </a:r>
            <a:r>
              <a:rPr lang="en-GB" altLang="en-US" sz="1200" i="1" dirty="0" err="1">
                <a:latin typeface="+mn-lt"/>
              </a:rPr>
              <a:t>Nephrol</a:t>
            </a:r>
            <a:r>
              <a:rPr lang="en-GB" altLang="en-US" sz="1200" dirty="0">
                <a:latin typeface="+mn-lt"/>
              </a:rPr>
              <a:t>. 2009:30:10.</a:t>
            </a:r>
          </a:p>
        </p:txBody>
      </p:sp>
      <p:sp>
        <p:nvSpPr>
          <p:cNvPr id="9" name="Content Placeholder 2"/>
          <p:cNvSpPr>
            <a:spLocks noGrp="1"/>
          </p:cNvSpPr>
          <p:nvPr>
            <p:ph idx="1"/>
          </p:nvPr>
        </p:nvSpPr>
        <p:spPr>
          <a:xfrm>
            <a:off x="2833303" y="4946650"/>
            <a:ext cx="6667379" cy="539750"/>
          </a:xfrm>
        </p:spPr>
        <p:txBody>
          <a:bodyPr/>
          <a:lstStyle/>
          <a:p>
            <a:pPr marL="0" indent="0">
              <a:buNone/>
            </a:pPr>
            <a:r>
              <a:rPr lang="en-US" altLang="en-US" sz="1400" dirty="0"/>
              <a:t>Future 10-year coronary risk based on various patient characteristics. Data are unadjusted rates from 1,268,029 participants in the Alberta Kidney Disease cohort.</a:t>
            </a:r>
            <a:r>
              <a:rPr lang="en-US" altLang="en-US" sz="1400" baseline="30000" dirty="0"/>
              <a:t>1,2</a:t>
            </a:r>
            <a:r>
              <a:rPr lang="en-US" altLang="en-US" sz="1400" dirty="0"/>
              <a:t> </a:t>
            </a:r>
          </a:p>
        </p:txBody>
      </p:sp>
    </p:spTree>
    <p:extLst>
      <p:ext uri="{BB962C8B-B14F-4D97-AF65-F5344CB8AC3E}">
        <p14:creationId xmlns:p14="http://schemas.microsoft.com/office/powerpoint/2010/main" val="233084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2209800" y="457200"/>
            <a:ext cx="7772400" cy="1143000"/>
          </a:xfrm>
        </p:spPr>
        <p:txBody>
          <a:bodyPr/>
          <a:lstStyle/>
          <a:p>
            <a:r>
              <a:rPr lang="en-US" altLang="en-US" dirty="0">
                <a:solidFill>
                  <a:schemeClr val="accent1">
                    <a:lumMod val="75000"/>
                  </a:schemeClr>
                </a:solidFill>
                <a:ea typeface="ＭＳ Ｐゴシック" pitchFamily="34" charset="-128"/>
              </a:rPr>
              <a:t>Lipid Disorders in CKD</a:t>
            </a:r>
          </a:p>
        </p:txBody>
      </p:sp>
      <p:sp>
        <p:nvSpPr>
          <p:cNvPr id="55298" name="Content Placeholder 2"/>
          <p:cNvSpPr>
            <a:spLocks noGrp="1"/>
          </p:cNvSpPr>
          <p:nvPr>
            <p:ph idx="1"/>
          </p:nvPr>
        </p:nvSpPr>
        <p:spPr>
          <a:xfrm>
            <a:off x="517571" y="1739096"/>
            <a:ext cx="10732168" cy="4184582"/>
          </a:xfrm>
        </p:spPr>
        <p:txBody>
          <a:bodyPr>
            <a:normAutofit fontScale="92500" lnSpcReduction="10000"/>
          </a:bodyPr>
          <a:lstStyle/>
          <a:p>
            <a:pPr marL="0" lvl="1" indent="0">
              <a:buNone/>
            </a:pPr>
            <a:endParaRPr lang="en-US" sz="1600" dirty="0">
              <a:effectLst/>
            </a:endParaRPr>
          </a:p>
          <a:p>
            <a:pPr marL="0" lvl="1" indent="0">
              <a:buNone/>
            </a:pPr>
            <a:r>
              <a:rPr lang="en-US" sz="1600" dirty="0">
                <a:effectLst/>
              </a:rPr>
              <a:t>Hypertriglyceridemia - Primary lipid abnormality</a:t>
            </a:r>
          </a:p>
          <a:p>
            <a:pPr marL="0" lvl="1" indent="0">
              <a:buNone/>
            </a:pPr>
            <a:endParaRPr lang="en-US" sz="1600" dirty="0">
              <a:effectLst/>
            </a:endParaRPr>
          </a:p>
          <a:p>
            <a:pPr marL="0" lvl="1" indent="0">
              <a:buNone/>
            </a:pPr>
            <a:r>
              <a:rPr lang="en-US" sz="1600" dirty="0">
                <a:effectLst/>
              </a:rPr>
              <a:t>All CKD patients undergo lipid panel. Recheck annually. </a:t>
            </a:r>
          </a:p>
          <a:p>
            <a:pPr marL="0" lvl="1" indent="0">
              <a:buNone/>
            </a:pPr>
            <a:endParaRPr lang="en-US" sz="1600" dirty="0">
              <a:effectLst/>
            </a:endParaRPr>
          </a:p>
          <a:p>
            <a:pPr marL="0" lvl="1" indent="0">
              <a:buNone/>
            </a:pPr>
            <a:r>
              <a:rPr lang="en-US" sz="1600" dirty="0">
                <a:effectLst/>
              </a:rPr>
              <a:t>MANAGEMENT-  LDL-C reduction similar in patients with </a:t>
            </a:r>
            <a:r>
              <a:rPr lang="en-US" sz="1600" dirty="0" err="1">
                <a:effectLst/>
              </a:rPr>
              <a:t>nondialysis</a:t>
            </a:r>
            <a:r>
              <a:rPr lang="en-US" sz="1600" dirty="0">
                <a:effectLst/>
              </a:rPr>
              <a:t> CKD and in patients without CKD</a:t>
            </a:r>
          </a:p>
          <a:p>
            <a:pPr marL="285750" lvl="1" indent="-285750"/>
            <a:r>
              <a:rPr lang="en-US" sz="1600" dirty="0">
                <a:effectLst/>
              </a:rPr>
              <a:t>Secondary prevention –  established atherosclerotic cardiovascular disease -  Maximally tolerated statin therapy </a:t>
            </a:r>
          </a:p>
          <a:p>
            <a:pPr marL="285750" lvl="1" indent="-285750"/>
            <a:r>
              <a:rPr lang="en-US" sz="1600" dirty="0">
                <a:effectLst/>
              </a:rPr>
              <a:t>Primary prevention - predicted 10-year absolute risk of having a major cardiovascular event is 7.5 to 10 percent or greater  </a:t>
            </a:r>
          </a:p>
          <a:p>
            <a:pPr marL="285750" lvl="1" indent="-285750"/>
            <a:endParaRPr lang="en-US" altLang="en-US" sz="1600" dirty="0">
              <a:effectLst/>
              <a:ea typeface="ＭＳ Ｐゴシック" pitchFamily="34" charset="-128"/>
            </a:endParaRPr>
          </a:p>
          <a:p>
            <a:pPr marL="0" lvl="1" indent="0">
              <a:buNone/>
            </a:pPr>
            <a:r>
              <a:rPr lang="en-US" sz="1600" dirty="0">
                <a:effectLst/>
              </a:rPr>
              <a:t>Dietary modification. </a:t>
            </a:r>
          </a:p>
          <a:p>
            <a:pPr marL="0" lvl="1" indent="0">
              <a:buNone/>
            </a:pPr>
            <a:endParaRPr lang="en-US" sz="1600" dirty="0">
              <a:effectLst/>
            </a:endParaRPr>
          </a:p>
          <a:p>
            <a:pPr marL="0" lvl="1" indent="0">
              <a:buNone/>
            </a:pPr>
            <a:r>
              <a:rPr lang="en-US" sz="1600" dirty="0">
                <a:effectLst/>
              </a:rPr>
              <a:t>Typically fibrates not recommended due to side effect profile with concomitant statin usage. </a:t>
            </a:r>
            <a:endParaRPr lang="en-US" altLang="en-US" sz="1600" dirty="0">
              <a:ea typeface="ＭＳ Ｐゴシック" pitchFamily="34" charset="-128"/>
            </a:endParaRPr>
          </a:p>
          <a:p>
            <a:pPr marL="342900" lvl="1" indent="-342900">
              <a:buFontTx/>
              <a:buChar char="•"/>
            </a:pPr>
            <a:endParaRPr lang="en-US" altLang="en-US" sz="1600" dirty="0">
              <a:ea typeface="ＭＳ Ｐゴシック" pitchFamily="34" charset="-128"/>
            </a:endParaRPr>
          </a:p>
          <a:p>
            <a:pPr marL="342900" lvl="1" indent="-342900">
              <a:buFontTx/>
              <a:buChar char="•"/>
            </a:pPr>
            <a:endParaRPr lang="en-US" altLang="en-US" sz="1600" dirty="0">
              <a:ea typeface="ＭＳ Ｐゴシック" pitchFamily="34" charset="-128"/>
            </a:endParaRPr>
          </a:p>
          <a:p>
            <a:endParaRPr lang="en-US" altLang="en-US" sz="1800" dirty="0">
              <a:ea typeface="ＭＳ Ｐゴシック" pitchFamily="34" charset="-128"/>
            </a:endParaRPr>
          </a:p>
        </p:txBody>
      </p:sp>
    </p:spTree>
    <p:extLst>
      <p:ext uri="{BB962C8B-B14F-4D97-AF65-F5344CB8AC3E}">
        <p14:creationId xmlns:p14="http://schemas.microsoft.com/office/powerpoint/2010/main" val="343282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587D-52D6-47CB-BE56-6AE1A1517026}"/>
              </a:ext>
            </a:extLst>
          </p:cNvPr>
          <p:cNvSpPr>
            <a:spLocks noGrp="1"/>
          </p:cNvSpPr>
          <p:nvPr>
            <p:ph type="title"/>
          </p:nvPr>
        </p:nvSpPr>
        <p:spPr>
          <a:xfrm>
            <a:off x="721290" y="427745"/>
            <a:ext cx="10353762" cy="1257300"/>
          </a:xfrm>
        </p:spPr>
        <p:txBody>
          <a:bodyPr>
            <a:normAutofit fontScale="90000"/>
          </a:bodyPr>
          <a:lstStyle/>
          <a:p>
            <a:r>
              <a:rPr lang="en-US" b="1" dirty="0">
                <a:effectLst/>
              </a:rPr>
              <a:t>Dawn of a new age in kidney disease</a:t>
            </a:r>
            <a:br>
              <a:rPr lang="en-US" b="1" dirty="0">
                <a:effectLst/>
              </a:rPr>
            </a:br>
            <a:endParaRPr lang="en-US" dirty="0"/>
          </a:p>
        </p:txBody>
      </p:sp>
      <p:pic>
        <p:nvPicPr>
          <p:cNvPr id="5" name="Content Placeholder 4">
            <a:extLst>
              <a:ext uri="{FF2B5EF4-FFF2-40B4-BE49-F238E27FC236}">
                <a16:creationId xmlns:a16="http://schemas.microsoft.com/office/drawing/2014/main" id="{C32699ED-2B2D-4C38-B45D-EB85BFC5B6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7464" y="1424500"/>
            <a:ext cx="9577072" cy="4754820"/>
          </a:xfrm>
        </p:spPr>
      </p:pic>
      <p:sp>
        <p:nvSpPr>
          <p:cNvPr id="4" name="Multiplication Sign 3">
            <a:extLst>
              <a:ext uri="{FF2B5EF4-FFF2-40B4-BE49-F238E27FC236}">
                <a16:creationId xmlns:a16="http://schemas.microsoft.com/office/drawing/2014/main" id="{924BC524-8375-4E93-803F-FA6729FF2EB7}"/>
              </a:ext>
            </a:extLst>
          </p:cNvPr>
          <p:cNvSpPr/>
          <p:nvPr/>
        </p:nvSpPr>
        <p:spPr>
          <a:xfrm>
            <a:off x="8436067" y="427745"/>
            <a:ext cx="1078407" cy="86792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6" name="TextBox 5">
            <a:extLst>
              <a:ext uri="{FF2B5EF4-FFF2-40B4-BE49-F238E27FC236}">
                <a16:creationId xmlns:a16="http://schemas.microsoft.com/office/drawing/2014/main" id="{3490A615-A6AA-430A-9F6E-DE127B3129C4}"/>
              </a:ext>
            </a:extLst>
          </p:cNvPr>
          <p:cNvSpPr txBox="1"/>
          <p:nvPr/>
        </p:nvSpPr>
        <p:spPr>
          <a:xfrm>
            <a:off x="9628954" y="601765"/>
            <a:ext cx="1919235" cy="523220"/>
          </a:xfrm>
          <a:prstGeom prst="rect">
            <a:avLst/>
          </a:prstGeom>
          <a:noFill/>
        </p:spPr>
        <p:txBody>
          <a:bodyPr wrap="square" rtlCol="0">
            <a:spAutoFit/>
          </a:bodyPr>
          <a:lstStyle/>
          <a:p>
            <a:r>
              <a:rPr lang="en-US" sz="2800" b="1" dirty="0">
                <a:solidFill>
                  <a:srgbClr val="FF0000"/>
                </a:solidFill>
              </a:rPr>
              <a:t>  HEALTH</a:t>
            </a:r>
          </a:p>
        </p:txBody>
      </p:sp>
    </p:spTree>
    <p:extLst>
      <p:ext uri="{BB962C8B-B14F-4D97-AF65-F5344CB8AC3E}">
        <p14:creationId xmlns:p14="http://schemas.microsoft.com/office/powerpoint/2010/main" val="147364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2368" y="457200"/>
            <a:ext cx="7144512" cy="1371600"/>
          </a:xfrm>
        </p:spPr>
        <p:txBody>
          <a:bodyPr/>
          <a:lstStyle/>
          <a:p>
            <a:r>
              <a:rPr lang="en-US" dirty="0">
                <a:solidFill>
                  <a:schemeClr val="accent1">
                    <a:lumMod val="75000"/>
                  </a:schemeClr>
                </a:solidFill>
              </a:rPr>
              <a:t>Modification of Other CVD Risk Factors in CKD</a:t>
            </a:r>
          </a:p>
        </p:txBody>
      </p:sp>
      <p:sp>
        <p:nvSpPr>
          <p:cNvPr id="3" name="Content Placeholder 2"/>
          <p:cNvSpPr>
            <a:spLocks noGrp="1"/>
          </p:cNvSpPr>
          <p:nvPr>
            <p:ph idx="1"/>
          </p:nvPr>
        </p:nvSpPr>
        <p:spPr>
          <a:xfrm>
            <a:off x="843923" y="2134197"/>
            <a:ext cx="9589862" cy="2599849"/>
          </a:xfrm>
        </p:spPr>
        <p:txBody>
          <a:bodyPr>
            <a:normAutofit/>
          </a:bodyPr>
          <a:lstStyle/>
          <a:p>
            <a:r>
              <a:rPr lang="en-US" sz="2200" dirty="0"/>
              <a:t>Smoking cessation</a:t>
            </a:r>
          </a:p>
          <a:p>
            <a:r>
              <a:rPr lang="en-US" sz="2200" dirty="0"/>
              <a:t>Exercise</a:t>
            </a:r>
          </a:p>
          <a:p>
            <a:r>
              <a:rPr lang="en-US" sz="2200" dirty="0"/>
              <a:t>Weight reduction to optimal targets- Bariatric surgery - no increased risk of CKD/ ESRD</a:t>
            </a:r>
          </a:p>
          <a:p>
            <a:r>
              <a:rPr lang="en-US" sz="2200" dirty="0"/>
              <a:t>Aspirin for secondary prevention. Primary prevention- based on </a:t>
            </a:r>
            <a:r>
              <a:rPr lang="en-US" dirty="0">
                <a:effectLst/>
              </a:rPr>
              <a:t>patient's overall risk for CHD</a:t>
            </a:r>
            <a:endParaRPr lang="en-US" sz="2500" dirty="0"/>
          </a:p>
        </p:txBody>
      </p:sp>
    </p:spTree>
    <p:extLst>
      <p:ext uri="{BB962C8B-B14F-4D97-AF65-F5344CB8AC3E}">
        <p14:creationId xmlns:p14="http://schemas.microsoft.com/office/powerpoint/2010/main" val="350139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1828800" y="417514"/>
            <a:ext cx="8305800" cy="954087"/>
          </a:xfrm>
        </p:spPr>
        <p:txBody>
          <a:bodyPr>
            <a:noAutofit/>
          </a:bodyPr>
          <a:lstStyle/>
          <a:p>
            <a:pPr>
              <a:defRPr/>
            </a:pPr>
            <a:r>
              <a:rPr lang="en-US" sz="3400" dirty="0">
                <a:solidFill>
                  <a:schemeClr val="accent1">
                    <a:lumMod val="75000"/>
                  </a:schemeClr>
                </a:solidFill>
              </a:rPr>
              <a:t>Complications of Kidney Failure Start in Stage 3 and Progress</a:t>
            </a:r>
          </a:p>
        </p:txBody>
      </p:sp>
      <p:sp>
        <p:nvSpPr>
          <p:cNvPr id="10243" name="Text Box 3"/>
          <p:cNvSpPr txBox="1">
            <a:spLocks noChangeArrowheads="1"/>
          </p:cNvSpPr>
          <p:nvPr/>
        </p:nvSpPr>
        <p:spPr bwMode="auto">
          <a:xfrm>
            <a:off x="5029201" y="3798887"/>
            <a:ext cx="1774845" cy="369332"/>
          </a:xfrm>
          <a:prstGeom prst="rect">
            <a:avLst/>
          </a:prstGeom>
          <a:solidFill>
            <a:srgbClr val="FFCC00"/>
          </a:solidFill>
          <a:ln w="9525" algn="ctr">
            <a:solidFill>
              <a:schemeClr val="tx1"/>
            </a:solidFill>
            <a:miter lim="800000"/>
            <a:headEnd/>
            <a:tailEnd/>
          </a:ln>
        </p:spPr>
        <p:txBody>
          <a:bodyPr wrap="none" anchor="ctr"/>
          <a:lstStyle>
            <a:defPPr>
              <a:defRPr lang="en-US"/>
            </a:defPPr>
            <a:lvl1pP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dirty="0"/>
              <a:t>Kidney Failure</a:t>
            </a:r>
          </a:p>
        </p:txBody>
      </p:sp>
      <p:sp>
        <p:nvSpPr>
          <p:cNvPr id="10244" name="Text Box 4"/>
          <p:cNvSpPr txBox="1">
            <a:spLocks noChangeArrowheads="1"/>
          </p:cNvSpPr>
          <p:nvPr/>
        </p:nvSpPr>
        <p:spPr bwMode="auto">
          <a:xfrm>
            <a:off x="2133600" y="2526268"/>
            <a:ext cx="1505540" cy="369332"/>
          </a:xfrm>
          <a:prstGeom prst="rect">
            <a:avLst/>
          </a:prstGeom>
          <a:solidFill>
            <a:srgbClr val="FFCC00"/>
          </a:solidFill>
          <a:ln w="9525" algn="ctr">
            <a:solidFill>
              <a:schemeClr val="tx1"/>
            </a:solidFill>
            <a:miter lim="800000"/>
            <a:headEnd/>
            <a:tailEnd/>
          </a:ln>
        </p:spPr>
        <p:txBody>
          <a:bodyPr wrap="none" anchor="ctr"/>
          <a:lstStyle>
            <a:defPPr>
              <a:defRPr lang="en-US"/>
            </a:defPPr>
            <a:lvl1pP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dirty="0"/>
              <a:t>Malnutrition</a:t>
            </a:r>
          </a:p>
        </p:txBody>
      </p:sp>
      <p:sp>
        <p:nvSpPr>
          <p:cNvPr id="10245" name="Text Box 5"/>
          <p:cNvSpPr txBox="1">
            <a:spLocks noChangeArrowheads="1"/>
          </p:cNvSpPr>
          <p:nvPr/>
        </p:nvSpPr>
        <p:spPr bwMode="auto">
          <a:xfrm>
            <a:off x="2152975" y="4639270"/>
            <a:ext cx="1697901" cy="923330"/>
          </a:xfrm>
          <a:prstGeom prst="rect">
            <a:avLst/>
          </a:prstGeom>
          <a:solidFill>
            <a:srgbClr val="FFCC00"/>
          </a:solidFill>
          <a:ln w="9525" algn="ctr">
            <a:solidFill>
              <a:schemeClr val="tx1"/>
            </a:solidFill>
            <a:miter lim="800000"/>
            <a:headEnd/>
            <a:tailEnd/>
          </a:ln>
        </p:spPr>
        <p:txBody>
          <a:bodyPr wrap="none" anchor="ctr"/>
          <a:lstStyle>
            <a:defPPr>
              <a:defRPr lang="en-US"/>
            </a:defPPr>
            <a:lvl1pP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dirty="0"/>
              <a:t>Bone Disease</a:t>
            </a:r>
          </a:p>
          <a:p>
            <a:r>
              <a:rPr lang="en-US" dirty="0"/>
              <a:t>Brittle bones </a:t>
            </a:r>
          </a:p>
          <a:p>
            <a:r>
              <a:rPr lang="en-US" dirty="0"/>
              <a:t>And fractures</a:t>
            </a:r>
          </a:p>
        </p:txBody>
      </p:sp>
      <p:sp>
        <p:nvSpPr>
          <p:cNvPr id="10246" name="Text Box 6"/>
          <p:cNvSpPr txBox="1">
            <a:spLocks noChangeArrowheads="1"/>
          </p:cNvSpPr>
          <p:nvPr/>
        </p:nvSpPr>
        <p:spPr bwMode="auto">
          <a:xfrm>
            <a:off x="4694714" y="5486400"/>
            <a:ext cx="2544286" cy="923330"/>
          </a:xfrm>
          <a:prstGeom prst="rect">
            <a:avLst/>
          </a:prstGeom>
          <a:solidFill>
            <a:srgbClr val="FFCC00"/>
          </a:solidFill>
          <a:ln w="9525" algn="ctr">
            <a:solidFill>
              <a:schemeClr val="tx1"/>
            </a:solidFill>
            <a:miter lim="800000"/>
            <a:headEnd/>
            <a:tailEnd/>
          </a:ln>
        </p:spPr>
        <p:txBody>
          <a:bodyPr wrap="none" anchor="ctr"/>
          <a:lstStyle>
            <a:defPPr>
              <a:defRPr lang="en-US"/>
            </a:defPPr>
            <a:lvl1pP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dirty="0"/>
              <a:t>Anemia/blood loss</a:t>
            </a:r>
          </a:p>
          <a:p>
            <a:r>
              <a:rPr lang="en-US" dirty="0"/>
              <a:t>Decrease production </a:t>
            </a:r>
          </a:p>
          <a:p>
            <a:r>
              <a:rPr lang="en-US" dirty="0"/>
              <a:t>Of red blood cells</a:t>
            </a:r>
          </a:p>
        </p:txBody>
      </p:sp>
      <p:sp>
        <p:nvSpPr>
          <p:cNvPr id="10247" name="Text Box 7"/>
          <p:cNvSpPr txBox="1">
            <a:spLocks noChangeArrowheads="1"/>
          </p:cNvSpPr>
          <p:nvPr/>
        </p:nvSpPr>
        <p:spPr bwMode="auto">
          <a:xfrm>
            <a:off x="4961677" y="1782319"/>
            <a:ext cx="1843197" cy="646331"/>
          </a:xfrm>
          <a:prstGeom prst="rect">
            <a:avLst/>
          </a:prstGeom>
          <a:solidFill>
            <a:srgbClr val="FFCC00"/>
          </a:solidFill>
          <a:ln w="9525" algn="ctr">
            <a:solidFill>
              <a:schemeClr val="tx1"/>
            </a:solidFill>
            <a:miter lim="800000"/>
            <a:headEnd/>
            <a:tailEnd/>
          </a:ln>
        </p:spPr>
        <p:txBody>
          <a:bodyPr wrap="none" anchor="ctr"/>
          <a:lstStyle>
            <a:defPPr>
              <a:defRPr lang="en-US"/>
            </a:defPPr>
            <a:lvl1pPr algn="ct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algn="l"/>
            <a:r>
              <a:rPr lang="en-US" dirty="0"/>
              <a:t>Fluid overload</a:t>
            </a:r>
          </a:p>
          <a:p>
            <a:pPr algn="l"/>
            <a:r>
              <a:rPr lang="en-US" dirty="0"/>
              <a:t>Water overload</a:t>
            </a:r>
          </a:p>
        </p:txBody>
      </p:sp>
      <p:sp>
        <p:nvSpPr>
          <p:cNvPr id="10248" name="Text Box 8"/>
          <p:cNvSpPr txBox="1">
            <a:spLocks noChangeArrowheads="1"/>
          </p:cNvSpPr>
          <p:nvPr/>
        </p:nvSpPr>
        <p:spPr bwMode="auto">
          <a:xfrm>
            <a:off x="7385032" y="1981200"/>
            <a:ext cx="3008313" cy="925512"/>
          </a:xfrm>
          <a:prstGeom prst="rect">
            <a:avLst/>
          </a:prstGeom>
          <a:solidFill>
            <a:srgbClr val="FFCC00"/>
          </a:solidFill>
          <a:ln w="9525" algn="ctr">
            <a:solidFill>
              <a:schemeClr val="tx1"/>
            </a:solidFill>
            <a:miter lim="800000"/>
            <a:headEnd/>
            <a:tailEnd/>
          </a:ln>
        </p:spPr>
        <p:txBody>
          <a:bodyPr wrap="none" anchor="ctr"/>
          <a:lstStyle>
            <a:defPPr>
              <a:defRPr lang="en-US"/>
            </a:defPPr>
            <a:lvl1pPr algn="ct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algn="l"/>
            <a:r>
              <a:rPr lang="en-US" dirty="0"/>
              <a:t>Acid Base Imbalance</a:t>
            </a:r>
          </a:p>
          <a:p>
            <a:pPr algn="l"/>
            <a:r>
              <a:rPr lang="en-US" dirty="0"/>
              <a:t>Acidic Blood</a:t>
            </a:r>
          </a:p>
          <a:p>
            <a:pPr algn="l"/>
            <a:r>
              <a:rPr lang="en-US" dirty="0"/>
              <a:t>Electrolyte Abnormalities</a:t>
            </a:r>
          </a:p>
        </p:txBody>
      </p:sp>
      <p:sp>
        <p:nvSpPr>
          <p:cNvPr id="10249" name="Text Box 9"/>
          <p:cNvSpPr txBox="1">
            <a:spLocks noChangeArrowheads="1"/>
          </p:cNvSpPr>
          <p:nvPr/>
        </p:nvSpPr>
        <p:spPr bwMode="auto">
          <a:xfrm>
            <a:off x="7759938" y="4861520"/>
            <a:ext cx="2069862" cy="923330"/>
          </a:xfrm>
          <a:prstGeom prst="rect">
            <a:avLst/>
          </a:prstGeom>
          <a:solidFill>
            <a:srgbClr val="FFCC00"/>
          </a:solidFill>
          <a:ln w="9525" algn="ctr">
            <a:solidFill>
              <a:schemeClr val="tx1"/>
            </a:solidFill>
            <a:miter lim="800000"/>
            <a:headEnd/>
            <a:tailEnd/>
          </a:ln>
        </p:spPr>
        <p:txBody>
          <a:bodyPr wrap="none" anchor="ctr"/>
          <a:lstStyle>
            <a:defPPr>
              <a:defRPr lang="en-US"/>
            </a:defPPr>
            <a:lvl1pPr fontAlgn="base">
              <a:spcBef>
                <a:spcPct val="0"/>
              </a:spcBef>
              <a:spcAft>
                <a:spcPct val="0"/>
              </a:spcAft>
              <a:defRPr b="1">
                <a:latin typeface="Arial" pitchFamily="34" charset="0"/>
              </a:defRPr>
            </a:lvl1pPr>
            <a:lvl2pPr marL="742950" indent="-285750" eaLnBrk="0" fontAlgn="base" hangingPunct="0">
              <a:spcBef>
                <a:spcPct val="0"/>
              </a:spcBef>
              <a:spcAft>
                <a:spcPct val="0"/>
              </a:spcAft>
              <a:defRPr>
                <a:latin typeface="Arial" pitchFamily="34" charset="0"/>
              </a:defRPr>
            </a:lvl2pPr>
            <a:lvl3pPr marL="1143000" indent="-228600" eaLnBrk="0" fontAlgn="base" hangingPunct="0">
              <a:spcBef>
                <a:spcPct val="0"/>
              </a:spcBef>
              <a:spcAft>
                <a:spcPct val="0"/>
              </a:spcAft>
              <a:defRPr>
                <a:latin typeface="Arial" pitchFamily="34" charset="0"/>
              </a:defRPr>
            </a:lvl3pPr>
            <a:lvl4pPr marL="1600200" indent="-228600" eaLnBrk="0" fontAlgn="base" hangingPunct="0">
              <a:spcBef>
                <a:spcPct val="0"/>
              </a:spcBef>
              <a:spcAft>
                <a:spcPct val="0"/>
              </a:spcAft>
              <a:defRPr>
                <a:latin typeface="Arial" pitchFamily="34" charset="0"/>
              </a:defRPr>
            </a:lvl4pPr>
            <a:lvl5pPr marL="2057400" indent="-228600" eaLnBrk="0" fontAlgn="base" hangingPunct="0">
              <a:spcBef>
                <a:spcPct val="0"/>
              </a:spcBef>
              <a:spcAft>
                <a:spcPct val="0"/>
              </a:spcAft>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dirty="0"/>
              <a:t>Hypertension</a:t>
            </a:r>
          </a:p>
          <a:p>
            <a:r>
              <a:rPr lang="en-US" dirty="0"/>
              <a:t>Cardiac Disease</a:t>
            </a:r>
          </a:p>
          <a:p>
            <a:r>
              <a:rPr lang="en-US" dirty="0"/>
              <a:t>Vascular Disease</a:t>
            </a:r>
          </a:p>
        </p:txBody>
      </p:sp>
      <p:sp>
        <p:nvSpPr>
          <p:cNvPr id="10250" name="Line 10"/>
          <p:cNvSpPr>
            <a:spLocks noChangeShapeType="1"/>
          </p:cNvSpPr>
          <p:nvPr/>
        </p:nvSpPr>
        <p:spPr bwMode="auto">
          <a:xfrm flipV="1">
            <a:off x="5883275" y="2450306"/>
            <a:ext cx="0" cy="1348581"/>
          </a:xfrm>
          <a:prstGeom prst="line">
            <a:avLst/>
          </a:prstGeom>
          <a:noFill/>
          <a:ln w="63500">
            <a:solidFill>
              <a:schemeClr val="tx2"/>
            </a:solidFill>
            <a:round/>
            <a:headEnd/>
            <a:tailEnd type="triangle" w="med" len="med"/>
          </a:ln>
        </p:spPr>
        <p:txBody>
          <a:bodyPr/>
          <a:lstStyle/>
          <a:p>
            <a:endParaRPr lang="en-US"/>
          </a:p>
        </p:txBody>
      </p:sp>
      <p:sp>
        <p:nvSpPr>
          <p:cNvPr id="10251" name="Line 11"/>
          <p:cNvSpPr>
            <a:spLocks noChangeShapeType="1"/>
          </p:cNvSpPr>
          <p:nvPr/>
        </p:nvSpPr>
        <p:spPr bwMode="auto">
          <a:xfrm flipH="1" flipV="1">
            <a:off x="3638150" y="2895600"/>
            <a:ext cx="1371600" cy="914400"/>
          </a:xfrm>
          <a:prstGeom prst="line">
            <a:avLst/>
          </a:prstGeom>
          <a:noFill/>
          <a:ln w="63500">
            <a:solidFill>
              <a:schemeClr val="tx2"/>
            </a:solidFill>
            <a:round/>
            <a:headEnd/>
            <a:tailEnd type="triangle" w="med" len="med"/>
          </a:ln>
        </p:spPr>
        <p:txBody>
          <a:bodyPr/>
          <a:lstStyle/>
          <a:p>
            <a:endParaRPr lang="en-US"/>
          </a:p>
        </p:txBody>
      </p:sp>
      <p:sp>
        <p:nvSpPr>
          <p:cNvPr id="10252" name="Line 12"/>
          <p:cNvSpPr>
            <a:spLocks noChangeShapeType="1"/>
          </p:cNvSpPr>
          <p:nvPr/>
        </p:nvSpPr>
        <p:spPr bwMode="auto">
          <a:xfrm flipH="1">
            <a:off x="3844526" y="4168776"/>
            <a:ext cx="1165225" cy="860425"/>
          </a:xfrm>
          <a:prstGeom prst="line">
            <a:avLst/>
          </a:prstGeom>
          <a:noFill/>
          <a:ln w="63500">
            <a:solidFill>
              <a:schemeClr val="tx2"/>
            </a:solidFill>
            <a:round/>
            <a:headEnd/>
            <a:tailEnd type="triangle" w="med" len="med"/>
          </a:ln>
        </p:spPr>
        <p:txBody>
          <a:bodyPr/>
          <a:lstStyle/>
          <a:p>
            <a:endParaRPr lang="en-US"/>
          </a:p>
        </p:txBody>
      </p:sp>
      <p:sp>
        <p:nvSpPr>
          <p:cNvPr id="10253" name="Line 13"/>
          <p:cNvSpPr>
            <a:spLocks noChangeShapeType="1"/>
          </p:cNvSpPr>
          <p:nvPr/>
        </p:nvSpPr>
        <p:spPr bwMode="auto">
          <a:xfrm flipH="1">
            <a:off x="5883275" y="4168220"/>
            <a:ext cx="1" cy="1318181"/>
          </a:xfrm>
          <a:prstGeom prst="line">
            <a:avLst/>
          </a:prstGeom>
          <a:noFill/>
          <a:ln w="63500">
            <a:solidFill>
              <a:schemeClr val="tx2"/>
            </a:solidFill>
            <a:round/>
            <a:headEnd/>
            <a:tailEnd type="triangle" w="med" len="med"/>
          </a:ln>
        </p:spPr>
        <p:txBody>
          <a:bodyPr/>
          <a:lstStyle/>
          <a:p>
            <a:endParaRPr lang="en-US"/>
          </a:p>
        </p:txBody>
      </p:sp>
      <p:sp>
        <p:nvSpPr>
          <p:cNvPr id="10254" name="Line 14"/>
          <p:cNvSpPr>
            <a:spLocks noChangeShapeType="1"/>
          </p:cNvSpPr>
          <p:nvPr/>
        </p:nvSpPr>
        <p:spPr bwMode="auto">
          <a:xfrm>
            <a:off x="6721475" y="3951287"/>
            <a:ext cx="0" cy="0"/>
          </a:xfrm>
          <a:prstGeom prst="line">
            <a:avLst/>
          </a:prstGeom>
          <a:noFill/>
          <a:ln w="9525">
            <a:solidFill>
              <a:schemeClr val="tx1"/>
            </a:solidFill>
            <a:round/>
            <a:headEnd/>
            <a:tailEnd type="triangle" w="med" len="med"/>
          </a:ln>
        </p:spPr>
        <p:txBody>
          <a:bodyPr/>
          <a:lstStyle/>
          <a:p>
            <a:endParaRPr lang="en-US"/>
          </a:p>
        </p:txBody>
      </p:sp>
      <p:sp>
        <p:nvSpPr>
          <p:cNvPr id="10255" name="Line 15"/>
          <p:cNvSpPr>
            <a:spLocks noChangeShapeType="1"/>
          </p:cNvSpPr>
          <p:nvPr/>
        </p:nvSpPr>
        <p:spPr bwMode="auto">
          <a:xfrm flipV="1">
            <a:off x="6781801" y="2906712"/>
            <a:ext cx="1104879" cy="885825"/>
          </a:xfrm>
          <a:prstGeom prst="line">
            <a:avLst/>
          </a:prstGeom>
          <a:noFill/>
          <a:ln w="63500">
            <a:solidFill>
              <a:schemeClr val="tx2"/>
            </a:solidFill>
            <a:round/>
            <a:headEnd/>
            <a:tailEnd type="triangle" w="med" len="med"/>
          </a:ln>
        </p:spPr>
        <p:txBody>
          <a:bodyPr/>
          <a:lstStyle/>
          <a:p>
            <a:endParaRPr lang="en-US"/>
          </a:p>
        </p:txBody>
      </p:sp>
      <p:sp>
        <p:nvSpPr>
          <p:cNvPr id="10256" name="Line 16"/>
          <p:cNvSpPr>
            <a:spLocks noChangeShapeType="1"/>
          </p:cNvSpPr>
          <p:nvPr/>
        </p:nvSpPr>
        <p:spPr bwMode="auto">
          <a:xfrm>
            <a:off x="6827323" y="4161869"/>
            <a:ext cx="892155" cy="849868"/>
          </a:xfrm>
          <a:prstGeom prst="line">
            <a:avLst/>
          </a:prstGeom>
          <a:noFill/>
          <a:ln w="63500">
            <a:solidFill>
              <a:schemeClr val="tx2"/>
            </a:solidFill>
            <a:round/>
            <a:headEnd/>
            <a:tailEnd type="triangle" w="med" len="med"/>
          </a:ln>
        </p:spPr>
        <p:txBody>
          <a:bodyPr/>
          <a:lstStyle/>
          <a:p>
            <a:endParaRPr lang="en-US"/>
          </a:p>
        </p:txBody>
      </p:sp>
    </p:spTree>
    <p:extLst>
      <p:ext uri="{BB962C8B-B14F-4D97-AF65-F5344CB8AC3E}">
        <p14:creationId xmlns:p14="http://schemas.microsoft.com/office/powerpoint/2010/main" val="151837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75602"/>
            <a:ext cx="8229600" cy="884238"/>
          </a:xfrm>
        </p:spPr>
        <p:txBody>
          <a:bodyPr>
            <a:normAutofit/>
          </a:bodyPr>
          <a:lstStyle/>
          <a:p>
            <a:r>
              <a:rPr lang="en-US" altLang="en-US" dirty="0">
                <a:solidFill>
                  <a:schemeClr val="accent1">
                    <a:lumMod val="75000"/>
                  </a:schemeClr>
                </a:solidFill>
                <a:ea typeface="ＭＳ Ｐゴシック" pitchFamily="34" charset="-128"/>
              </a:rPr>
              <a:t>CKD Complications- Anemia </a:t>
            </a:r>
            <a:endParaRPr lang="en-US" dirty="0">
              <a:solidFill>
                <a:schemeClr val="accent1">
                  <a:lumMod val="75000"/>
                </a:schemeClr>
              </a:solidFill>
            </a:endParaRPr>
          </a:p>
        </p:txBody>
      </p:sp>
      <p:sp>
        <p:nvSpPr>
          <p:cNvPr id="3" name="Content Placeholder 2"/>
          <p:cNvSpPr>
            <a:spLocks noGrp="1"/>
          </p:cNvSpPr>
          <p:nvPr>
            <p:ph idx="1"/>
          </p:nvPr>
        </p:nvSpPr>
        <p:spPr>
          <a:xfrm>
            <a:off x="827773" y="1607418"/>
            <a:ext cx="9981398" cy="4874979"/>
          </a:xfrm>
        </p:spPr>
        <p:txBody>
          <a:bodyPr>
            <a:noAutofit/>
          </a:bodyPr>
          <a:lstStyle/>
          <a:p>
            <a:pPr lvl="1"/>
            <a:r>
              <a:rPr lang="en-US" sz="2400" dirty="0"/>
              <a:t>Goal Hb 10 – 11 gm %</a:t>
            </a:r>
          </a:p>
          <a:p>
            <a:pPr lvl="1"/>
            <a:endParaRPr lang="en-US" sz="2400" dirty="0"/>
          </a:p>
          <a:p>
            <a:pPr lvl="1"/>
            <a:r>
              <a:rPr lang="en-US" sz="2400" dirty="0"/>
              <a:t>Initiate iron therapy if TSAT ≤ 30% and ferritin ≤ 500 ng/mL (IV iron for dialysis, Oral for non-dialysis CKD)</a:t>
            </a:r>
          </a:p>
          <a:p>
            <a:pPr lvl="1"/>
            <a:endParaRPr lang="en-US" sz="2400" dirty="0"/>
          </a:p>
          <a:p>
            <a:pPr lvl="1"/>
            <a:r>
              <a:rPr lang="en-US" sz="2400" dirty="0"/>
              <a:t>Individualize erythropoiesis stimulating agent (ESA) therapy: Start ESA if Hb &lt;10 g/dl, and maintain</a:t>
            </a:r>
            <a:r>
              <a:rPr lang="en-US" altLang="en-US" sz="2400" dirty="0"/>
              <a:t> Hb &lt;11.5 g/dl. </a:t>
            </a:r>
          </a:p>
          <a:p>
            <a:pPr lvl="1"/>
            <a:endParaRPr lang="en-US" sz="2400" dirty="0"/>
          </a:p>
          <a:p>
            <a:pPr lvl="1"/>
            <a:r>
              <a:rPr lang="en-US" sz="2400" dirty="0"/>
              <a:t>Appropriate iron supplementation is needed for ESA to be effective</a:t>
            </a:r>
          </a:p>
        </p:txBody>
      </p:sp>
    </p:spTree>
    <p:extLst>
      <p:ext uri="{BB962C8B-B14F-4D97-AF65-F5344CB8AC3E}">
        <p14:creationId xmlns:p14="http://schemas.microsoft.com/office/powerpoint/2010/main" val="225790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2057400" y="381000"/>
            <a:ext cx="7772400" cy="1143000"/>
          </a:xfrm>
        </p:spPr>
        <p:txBody>
          <a:bodyPr/>
          <a:lstStyle/>
          <a:p>
            <a:r>
              <a:rPr lang="en-US" altLang="en-US" dirty="0">
                <a:solidFill>
                  <a:schemeClr val="accent1">
                    <a:lumMod val="75000"/>
                  </a:schemeClr>
                </a:solidFill>
              </a:rPr>
              <a:t>CKD-MBD Testing</a:t>
            </a:r>
          </a:p>
        </p:txBody>
      </p:sp>
      <p:graphicFrame>
        <p:nvGraphicFramePr>
          <p:cNvPr id="4" name="Group 51"/>
          <p:cNvGraphicFramePr>
            <a:graphicFrameLocks/>
          </p:cNvGraphicFramePr>
          <p:nvPr/>
        </p:nvGraphicFramePr>
        <p:xfrm>
          <a:off x="1996440" y="1788160"/>
          <a:ext cx="8001000" cy="3237962"/>
        </p:xfrm>
        <a:graphic>
          <a:graphicData uri="http://schemas.openxmlformats.org/drawingml/2006/table">
            <a:tbl>
              <a:tblPr/>
              <a:tblGrid>
                <a:gridCol w="200025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gridCol w="2000250">
                  <a:extLst>
                    <a:ext uri="{9D8B030D-6E8A-4147-A177-3AD203B41FA5}">
                      <a16:colId xmlns:a16="http://schemas.microsoft.com/office/drawing/2014/main" val="20003"/>
                    </a:ext>
                  </a:extLst>
                </a:gridCol>
              </a:tblGrid>
              <a:tr h="781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ＭＳ Ｐゴシック"/>
                          <a:cs typeface="ＭＳ Ｐゴシック"/>
                        </a:rPr>
                        <a:t>CKD Stage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ＭＳ Ｐゴシック"/>
                          <a:cs typeface="ＭＳ Ｐゴシック"/>
                        </a:rPr>
                        <a:t>Calcium, Phosphorus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ＭＳ Ｐゴシック"/>
                          <a:cs typeface="ＭＳ Ｐゴシック"/>
                        </a:rPr>
                        <a:t>PTH</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Arial"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ＭＳ Ｐゴシック"/>
                          <a:cs typeface="ＭＳ Ｐゴシック"/>
                        </a:rPr>
                        <a:t>25(OH)D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8334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a:cs typeface="ＭＳ Ｐゴシック"/>
                        </a:rPr>
                        <a:t>Stage 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a:cs typeface="ＭＳ Ｐゴシック"/>
                        </a:rPr>
                        <a:t>Every 6-12 months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a:cs typeface="ＭＳ Ｐゴシック"/>
                        </a:rPr>
                        <a:t>Once then based on CKD progression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a:cs typeface="ＭＳ Ｐゴシック"/>
                        </a:rPr>
                        <a:t>Once, then based on level and treatments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a:cs typeface="ＭＳ Ｐゴシック"/>
                        </a:rPr>
                        <a:t>Stage 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a:cs typeface="ＭＳ Ｐゴシック"/>
                        </a:rPr>
                        <a:t>Every 3-6 months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a:cs typeface="ＭＳ Ｐゴシック"/>
                        </a:rPr>
                        <a:t>Every 6-12 months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838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a:cs typeface="ＭＳ Ｐゴシック"/>
                        </a:rPr>
                        <a:t>Stage 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a:cs typeface="ＭＳ Ｐゴシック"/>
                        </a:rPr>
                        <a:t>Every 1-3 months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a:cs typeface="ＭＳ Ｐゴシック"/>
                        </a:rPr>
                        <a:t>Every 3-6 months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66587" name="Text Box 52"/>
          <p:cNvSpPr>
            <a:spLocks noGrp="1" noChangeArrowheads="1"/>
          </p:cNvSpPr>
          <p:nvPr>
            <p:ph idx="1"/>
          </p:nvPr>
        </p:nvSpPr>
        <p:spPr>
          <a:xfrm>
            <a:off x="2225040" y="5188803"/>
            <a:ext cx="7772400" cy="707886"/>
          </a:xfrm>
        </p:spPr>
        <p:txBody>
          <a:bodyPr>
            <a:spAutoFit/>
          </a:bodyPr>
          <a:lstStyle/>
          <a:p>
            <a:pPr marL="0" indent="0" algn="ctr">
              <a:spcBef>
                <a:spcPct val="50000"/>
              </a:spcBef>
              <a:buNone/>
            </a:pPr>
            <a:r>
              <a:rPr lang="en-US" altLang="en-US" dirty="0"/>
              <a:t>Use CKD progression, presence or absence of abnormalities, treatment response and side effects to guide testing frequency.</a:t>
            </a:r>
          </a:p>
        </p:txBody>
      </p:sp>
    </p:spTree>
    <p:extLst>
      <p:ext uri="{BB962C8B-B14F-4D97-AF65-F5344CB8AC3E}">
        <p14:creationId xmlns:p14="http://schemas.microsoft.com/office/powerpoint/2010/main" val="181593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CKD-MBD</a:t>
            </a:r>
          </a:p>
        </p:txBody>
      </p:sp>
      <p:sp>
        <p:nvSpPr>
          <p:cNvPr id="3" name="Content Placeholder 2"/>
          <p:cNvSpPr>
            <a:spLocks noGrp="1"/>
          </p:cNvSpPr>
          <p:nvPr>
            <p:ph idx="1"/>
          </p:nvPr>
        </p:nvSpPr>
        <p:spPr/>
        <p:txBody>
          <a:bodyPr/>
          <a:lstStyle/>
          <a:p>
            <a:r>
              <a:rPr lang="en-US" sz="2500" dirty="0"/>
              <a:t>Treat with D3 as indicated to achieve normal serum levels</a:t>
            </a:r>
          </a:p>
          <a:p>
            <a:r>
              <a:rPr lang="en-US" sz="2500" dirty="0"/>
              <a:t>2000 IU </a:t>
            </a:r>
            <a:r>
              <a:rPr lang="en-US" sz="2500" dirty="0" err="1"/>
              <a:t>po</a:t>
            </a:r>
            <a:r>
              <a:rPr lang="en-US" sz="2500" dirty="0"/>
              <a:t> </a:t>
            </a:r>
            <a:r>
              <a:rPr lang="en-US" sz="2500" dirty="0" err="1"/>
              <a:t>qd</a:t>
            </a:r>
            <a:r>
              <a:rPr lang="en-US" sz="2500" dirty="0"/>
              <a:t> is cheaper and better absorbed than 50,000 IU monthly dose.</a:t>
            </a:r>
          </a:p>
          <a:p>
            <a:r>
              <a:rPr lang="en-US" sz="2500" dirty="0"/>
              <a:t>Limit phosphorus in diet, with emphasis on decreasing packaged products - Refer to renal RD</a:t>
            </a:r>
          </a:p>
          <a:p>
            <a:r>
              <a:rPr lang="en-US" sz="2500" dirty="0"/>
              <a:t>May need phosphate binders</a:t>
            </a:r>
          </a:p>
        </p:txBody>
      </p:sp>
    </p:spTree>
    <p:extLst>
      <p:ext uri="{BB962C8B-B14F-4D97-AF65-F5344CB8AC3E}">
        <p14:creationId xmlns:p14="http://schemas.microsoft.com/office/powerpoint/2010/main" val="170213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70657" name="Title 1"/>
          <p:cNvSpPr>
            <a:spLocks noGrp="1"/>
          </p:cNvSpPr>
          <p:nvPr>
            <p:ph type="title"/>
          </p:nvPr>
        </p:nvSpPr>
        <p:spPr>
          <a:xfrm>
            <a:off x="2614914" y="262235"/>
            <a:ext cx="5943600" cy="533400"/>
          </a:xfrm>
        </p:spPr>
        <p:txBody>
          <a:bodyPr>
            <a:normAutofit fontScale="90000"/>
          </a:bodyPr>
          <a:lstStyle/>
          <a:p>
            <a:r>
              <a:rPr lang="en-US" altLang="en-US" sz="3600" dirty="0">
                <a:solidFill>
                  <a:schemeClr val="accent1">
                    <a:lumMod val="75000"/>
                  </a:schemeClr>
                </a:solidFill>
              </a:rPr>
              <a:t>Metabolic </a:t>
            </a:r>
            <a:r>
              <a:rPr lang="en-US" altLang="en-US" dirty="0">
                <a:solidFill>
                  <a:schemeClr val="accent1">
                    <a:lumMod val="75000"/>
                  </a:schemeClr>
                </a:solidFill>
              </a:rPr>
              <a:t>Acidosis</a:t>
            </a:r>
          </a:p>
        </p:txBody>
      </p:sp>
      <p:pic>
        <p:nvPicPr>
          <p:cNvPr id="706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891" y="1234917"/>
            <a:ext cx="462653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5978099" y="1539521"/>
            <a:ext cx="5661378" cy="2430595"/>
          </a:xfrm>
          <a:prstGeom prst="rect">
            <a:avLst/>
          </a:prstGeom>
          <a:noFill/>
          <a:ln w="9525">
            <a:noFill/>
            <a:miter lim="800000"/>
            <a:headEnd/>
            <a:tailEnd/>
          </a:ln>
        </p:spPr>
        <p:txBody>
          <a:bodyPr/>
          <a:lstStyle/>
          <a:p>
            <a:pPr marL="457200" indent="-457200">
              <a:spcBef>
                <a:spcPct val="20000"/>
              </a:spcBef>
              <a:buClr>
                <a:srgbClr val="F07C1C"/>
              </a:buClr>
              <a:buFont typeface="Arial" panose="020B0604020202020204" pitchFamily="34" charset="0"/>
              <a:buChar char="•"/>
              <a:defRPr/>
            </a:pPr>
            <a:r>
              <a:rPr lang="en-US" sz="2800" kern="0" dirty="0"/>
              <a:t> GFR &lt; 25-30 ml/min</a:t>
            </a:r>
          </a:p>
          <a:p>
            <a:pPr marL="742950" lvl="1" indent="-285750">
              <a:spcBef>
                <a:spcPct val="20000"/>
              </a:spcBef>
              <a:buClr>
                <a:srgbClr val="F07C1C"/>
              </a:buClr>
              <a:buFont typeface="Arial" panose="020B0604020202020204" pitchFamily="34" charset="0"/>
              <a:buChar char="•"/>
              <a:defRPr/>
            </a:pPr>
            <a:r>
              <a:rPr lang="en-US" sz="2800" kern="0" dirty="0"/>
              <a:t>More severe with higher protein intake</a:t>
            </a:r>
          </a:p>
          <a:p>
            <a:pPr marL="457200" indent="-457200">
              <a:spcBef>
                <a:spcPct val="20000"/>
              </a:spcBef>
              <a:buClr>
                <a:srgbClr val="F07C1C"/>
              </a:buClr>
              <a:buFont typeface="Arial" panose="020B0604020202020204" pitchFamily="34" charset="0"/>
              <a:buChar char="•"/>
              <a:defRPr/>
            </a:pPr>
            <a:r>
              <a:rPr lang="en-US" sz="2800" kern="0" dirty="0"/>
              <a:t>May contribute to bone disease, protein catabolism, and progression of CKD</a:t>
            </a:r>
          </a:p>
          <a:p>
            <a:pPr marL="457200" indent="-457200">
              <a:spcBef>
                <a:spcPct val="20000"/>
              </a:spcBef>
              <a:buClr>
                <a:srgbClr val="F07C1C"/>
              </a:buClr>
              <a:buFont typeface="Arial" panose="020B0604020202020204" pitchFamily="34" charset="0"/>
              <a:buChar char="•"/>
              <a:defRPr/>
            </a:pPr>
            <a:r>
              <a:rPr lang="en-US" sz="2800" dirty="0"/>
              <a:t>Correction of metabolic acidosis may slow CKD progression and improve patients functional status</a:t>
            </a:r>
            <a:r>
              <a:rPr lang="en-US" sz="2800" baseline="30000" dirty="0"/>
              <a:t>1,2</a:t>
            </a:r>
            <a:endParaRPr lang="en-US" sz="2800" kern="0" dirty="0"/>
          </a:p>
          <a:p>
            <a:pPr marL="457200" indent="-457200">
              <a:spcBef>
                <a:spcPct val="20000"/>
              </a:spcBef>
              <a:buFont typeface="Arial" panose="020B0604020202020204" pitchFamily="34" charset="0"/>
              <a:buChar char="•"/>
              <a:defRPr/>
            </a:pPr>
            <a:endParaRPr lang="en-US" sz="3600" kern="0" dirty="0"/>
          </a:p>
        </p:txBody>
      </p:sp>
      <p:sp>
        <p:nvSpPr>
          <p:cNvPr id="70661" name="Rectangle 1"/>
          <p:cNvSpPr>
            <a:spLocks noChangeArrowheads="1"/>
          </p:cNvSpPr>
          <p:nvPr/>
        </p:nvSpPr>
        <p:spPr bwMode="auto">
          <a:xfrm>
            <a:off x="709091" y="4628834"/>
            <a:ext cx="44741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600" dirty="0">
                <a:latin typeface="+mn-lt"/>
              </a:rPr>
              <a:t>Adults with CKD (</a:t>
            </a:r>
            <a:r>
              <a:rPr lang="en-US" altLang="en-US" sz="1600" dirty="0" err="1">
                <a:latin typeface="+mn-lt"/>
              </a:rPr>
              <a:t>eGFR</a:t>
            </a:r>
            <a:r>
              <a:rPr lang="en-US" altLang="en-US" sz="1600" dirty="0">
                <a:latin typeface="+mn-lt"/>
              </a:rPr>
              <a:t> 15-30 ml/min/1.73m</a:t>
            </a:r>
            <a:r>
              <a:rPr lang="en-US" altLang="en-US" sz="1600" baseline="30000" dirty="0">
                <a:latin typeface="+mn-lt"/>
              </a:rPr>
              <a:t>2</a:t>
            </a:r>
            <a:r>
              <a:rPr lang="en-US" altLang="en-US" sz="1600" dirty="0">
                <a:latin typeface="+mn-lt"/>
              </a:rPr>
              <a:t>) with bicarbonate 16-20 </a:t>
            </a:r>
            <a:r>
              <a:rPr lang="en-US" altLang="en-US" sz="1600" dirty="0" err="1">
                <a:latin typeface="+mn-lt"/>
              </a:rPr>
              <a:t>mmol</a:t>
            </a:r>
            <a:r>
              <a:rPr lang="en-US" altLang="en-US" sz="1600" dirty="0">
                <a:latin typeface="+mn-lt"/>
              </a:rPr>
              <a:t>/L; treated with sodium bicarbonate for 2 years to normalize serum bicarbonate concentration</a:t>
            </a:r>
            <a:r>
              <a:rPr lang="en-US" altLang="en-US" sz="1600" baseline="30000" dirty="0">
                <a:latin typeface="+mn-lt"/>
              </a:rPr>
              <a:t>2</a:t>
            </a:r>
          </a:p>
        </p:txBody>
      </p:sp>
      <p:sp>
        <p:nvSpPr>
          <p:cNvPr id="8" name="TextBox 90"/>
          <p:cNvSpPr txBox="1">
            <a:spLocks noChangeArrowheads="1"/>
          </p:cNvSpPr>
          <p:nvPr/>
        </p:nvSpPr>
        <p:spPr bwMode="auto">
          <a:xfrm>
            <a:off x="739302" y="6211670"/>
            <a:ext cx="9852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marL="228600" indent="-228600" eaLnBrk="1" hangingPunct="1">
              <a:lnSpc>
                <a:spcPct val="100000"/>
              </a:lnSpc>
              <a:spcBef>
                <a:spcPct val="0"/>
              </a:spcBef>
              <a:buClrTx/>
              <a:buFontTx/>
              <a:buAutoNum type="arabicParenR"/>
            </a:pPr>
            <a:r>
              <a:rPr lang="en-GB" altLang="en-US" sz="1200" dirty="0">
                <a:latin typeface="+mn-lt"/>
              </a:rPr>
              <a:t>Mahajan, et al. </a:t>
            </a:r>
            <a:r>
              <a:rPr lang="en-GB" altLang="en-US" sz="1200" i="1" dirty="0">
                <a:latin typeface="+mn-lt"/>
              </a:rPr>
              <a:t>Kidney Int</a:t>
            </a:r>
            <a:r>
              <a:rPr lang="en-GB" altLang="en-US" sz="1200" dirty="0">
                <a:latin typeface="+mn-lt"/>
              </a:rPr>
              <a:t>. 2010;78:303-309.</a:t>
            </a:r>
          </a:p>
          <a:p>
            <a:pPr marL="228600" indent="-228600" eaLnBrk="1" hangingPunct="1">
              <a:lnSpc>
                <a:spcPct val="100000"/>
              </a:lnSpc>
              <a:spcBef>
                <a:spcPct val="0"/>
              </a:spcBef>
              <a:buClrTx/>
              <a:buFontTx/>
              <a:buAutoNum type="arabicParenR"/>
            </a:pPr>
            <a:r>
              <a:rPr lang="en-GB" altLang="en-US" sz="1200" dirty="0">
                <a:latin typeface="+mn-lt"/>
              </a:rPr>
              <a:t>de Brito-</a:t>
            </a:r>
            <a:r>
              <a:rPr lang="en-GB" altLang="en-US" sz="1200" dirty="0" err="1">
                <a:latin typeface="+mn-lt"/>
              </a:rPr>
              <a:t>Ashurst</a:t>
            </a:r>
            <a:r>
              <a:rPr lang="en-GB" altLang="en-US" sz="1200" dirty="0">
                <a:latin typeface="+mn-lt"/>
              </a:rPr>
              <a:t> I, et al. </a:t>
            </a:r>
            <a:r>
              <a:rPr lang="en-GB" altLang="en-US" sz="1200" i="1" dirty="0">
                <a:latin typeface="+mn-lt"/>
              </a:rPr>
              <a:t>J Am </a:t>
            </a:r>
            <a:r>
              <a:rPr lang="en-GB" altLang="en-US" sz="1200" i="1" dirty="0" err="1">
                <a:latin typeface="+mn-lt"/>
              </a:rPr>
              <a:t>Soc</a:t>
            </a:r>
            <a:r>
              <a:rPr lang="en-GB" altLang="en-US" sz="1200" i="1" dirty="0">
                <a:latin typeface="+mn-lt"/>
              </a:rPr>
              <a:t> </a:t>
            </a:r>
            <a:r>
              <a:rPr lang="en-GB" altLang="en-US" sz="1200" i="1" dirty="0" err="1">
                <a:latin typeface="+mn-lt"/>
              </a:rPr>
              <a:t>Nephrol</a:t>
            </a:r>
            <a:r>
              <a:rPr lang="en-GB" altLang="en-US" sz="1200" dirty="0">
                <a:latin typeface="+mn-lt"/>
              </a:rPr>
              <a:t>. 2009;20:2075-2084.</a:t>
            </a:r>
          </a:p>
        </p:txBody>
      </p:sp>
    </p:spTree>
    <p:extLst>
      <p:ext uri="{BB962C8B-B14F-4D97-AF65-F5344CB8AC3E}">
        <p14:creationId xmlns:p14="http://schemas.microsoft.com/office/powerpoint/2010/main" val="60543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2209800" y="457200"/>
            <a:ext cx="7772400" cy="838200"/>
          </a:xfrm>
        </p:spPr>
        <p:txBody>
          <a:bodyPr/>
          <a:lstStyle/>
          <a:p>
            <a:r>
              <a:rPr lang="en-US" altLang="en-US" dirty="0">
                <a:solidFill>
                  <a:schemeClr val="accent1">
                    <a:lumMod val="75000"/>
                  </a:schemeClr>
                </a:solidFill>
              </a:rPr>
              <a:t>Metabolic Acidosis</a:t>
            </a:r>
          </a:p>
        </p:txBody>
      </p:sp>
      <p:sp>
        <p:nvSpPr>
          <p:cNvPr id="71682" name="Rectangle 3"/>
          <p:cNvSpPr>
            <a:spLocks noGrp="1" noChangeArrowheads="1"/>
          </p:cNvSpPr>
          <p:nvPr>
            <p:ph type="body" idx="1"/>
          </p:nvPr>
        </p:nvSpPr>
        <p:spPr>
          <a:xfrm>
            <a:off x="1680450" y="1627658"/>
            <a:ext cx="9963681" cy="4124960"/>
          </a:xfrm>
        </p:spPr>
        <p:txBody>
          <a:bodyPr>
            <a:normAutofit fontScale="92500" lnSpcReduction="10000"/>
          </a:bodyPr>
          <a:lstStyle/>
          <a:p>
            <a:r>
              <a:rPr lang="en-US" altLang="en-US" sz="2500" dirty="0"/>
              <a:t>Maintain serum bicarbonate </a:t>
            </a:r>
            <a:r>
              <a:rPr lang="en-US" altLang="en-US" sz="2500" u="sng" dirty="0"/>
              <a:t>&gt;</a:t>
            </a:r>
            <a:r>
              <a:rPr lang="en-US" altLang="en-US" sz="2500" dirty="0"/>
              <a:t> 22 </a:t>
            </a:r>
            <a:r>
              <a:rPr lang="en-US" altLang="en-US" sz="2500" dirty="0" err="1"/>
              <a:t>mmol</a:t>
            </a:r>
            <a:r>
              <a:rPr lang="en-US" altLang="en-US" sz="2500" dirty="0"/>
              <a:t>/L</a:t>
            </a:r>
          </a:p>
          <a:p>
            <a:pPr lvl="1">
              <a:lnSpc>
                <a:spcPct val="90000"/>
              </a:lnSpc>
            </a:pPr>
            <a:r>
              <a:rPr lang="en-US" altLang="en-US" sz="2500" dirty="0"/>
              <a:t>Start with 0.5-1 </a:t>
            </a:r>
            <a:r>
              <a:rPr lang="en-US" altLang="en-US" sz="2500" dirty="0" err="1"/>
              <a:t>mEq</a:t>
            </a:r>
            <a:r>
              <a:rPr lang="en-US" altLang="en-US" sz="2500" dirty="0"/>
              <a:t>/kg per day</a:t>
            </a:r>
          </a:p>
          <a:p>
            <a:pPr lvl="1">
              <a:lnSpc>
                <a:spcPct val="90000"/>
              </a:lnSpc>
            </a:pPr>
            <a:r>
              <a:rPr lang="en-US" altLang="en-US" sz="2500" u="sng" dirty="0"/>
              <a:t>Sodium bicarbonate tablets</a:t>
            </a:r>
            <a:r>
              <a:rPr lang="en-US" altLang="en-US" sz="2500" dirty="0"/>
              <a:t> </a:t>
            </a:r>
          </a:p>
          <a:p>
            <a:pPr lvl="2">
              <a:lnSpc>
                <a:spcPct val="90000"/>
              </a:lnSpc>
            </a:pPr>
            <a:r>
              <a:rPr lang="en-US" altLang="en-US" sz="2500" dirty="0"/>
              <a:t>325mg, 650 mg tablets; 1 g = 12 </a:t>
            </a:r>
            <a:r>
              <a:rPr lang="en-US" altLang="en-US" sz="2500" dirty="0" err="1"/>
              <a:t>mEq</a:t>
            </a:r>
            <a:endParaRPr lang="en-US" altLang="en-US" sz="2500" dirty="0"/>
          </a:p>
          <a:p>
            <a:pPr lvl="1">
              <a:lnSpc>
                <a:spcPct val="90000"/>
              </a:lnSpc>
            </a:pPr>
            <a:r>
              <a:rPr lang="en-US" altLang="en-US" sz="2500" u="sng" dirty="0"/>
              <a:t>Sodium citrate solution </a:t>
            </a:r>
            <a:endParaRPr lang="en-US" altLang="en-US" sz="2500" dirty="0"/>
          </a:p>
          <a:p>
            <a:pPr lvl="2">
              <a:lnSpc>
                <a:spcPct val="90000"/>
              </a:lnSpc>
            </a:pPr>
            <a:r>
              <a:rPr lang="en-US" altLang="en-US" sz="2500" dirty="0"/>
              <a:t>1 </a:t>
            </a:r>
            <a:r>
              <a:rPr lang="en-US" altLang="en-US" sz="2500" dirty="0" err="1"/>
              <a:t>mEq</a:t>
            </a:r>
            <a:r>
              <a:rPr lang="en-US" altLang="en-US" sz="2500" dirty="0"/>
              <a:t>/ml</a:t>
            </a:r>
          </a:p>
          <a:p>
            <a:pPr lvl="2">
              <a:lnSpc>
                <a:spcPct val="90000"/>
              </a:lnSpc>
            </a:pPr>
            <a:r>
              <a:rPr lang="en-US" altLang="en-US" sz="2500" dirty="0"/>
              <a:t>Avoid if on aluminum phosphate binders</a:t>
            </a:r>
          </a:p>
          <a:p>
            <a:pPr lvl="1">
              <a:lnSpc>
                <a:spcPct val="90000"/>
              </a:lnSpc>
            </a:pPr>
            <a:r>
              <a:rPr lang="en-US" altLang="en-US" sz="2500" u="sng" dirty="0"/>
              <a:t>Baking soda</a:t>
            </a:r>
            <a:endParaRPr lang="en-US" altLang="en-US" sz="2500" dirty="0"/>
          </a:p>
          <a:p>
            <a:pPr lvl="2">
              <a:lnSpc>
                <a:spcPct val="90000"/>
              </a:lnSpc>
            </a:pPr>
            <a:r>
              <a:rPr lang="en-US" altLang="en-US" sz="2500" dirty="0"/>
              <a:t>54 </a:t>
            </a:r>
            <a:r>
              <a:rPr lang="en-US" altLang="en-US" sz="2500" dirty="0" err="1"/>
              <a:t>mmol</a:t>
            </a:r>
            <a:r>
              <a:rPr lang="en-US" altLang="en-US" sz="2500" dirty="0"/>
              <a:t>/level tsp</a:t>
            </a:r>
          </a:p>
          <a:p>
            <a:pPr lvl="1"/>
            <a:endParaRPr lang="en-US" altLang="en-US" dirty="0"/>
          </a:p>
        </p:txBody>
      </p:sp>
    </p:spTree>
    <p:extLst>
      <p:ext uri="{BB962C8B-B14F-4D97-AF65-F5344CB8AC3E}">
        <p14:creationId xmlns:p14="http://schemas.microsoft.com/office/powerpoint/2010/main" val="279152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304800"/>
            <a:ext cx="10353762" cy="1257300"/>
          </a:xfrm>
        </p:spPr>
        <p:txBody>
          <a:bodyPr/>
          <a:lstStyle/>
          <a:p>
            <a:r>
              <a:rPr lang="en-US" dirty="0">
                <a:solidFill>
                  <a:schemeClr val="accent1">
                    <a:lumMod val="75000"/>
                  </a:schemeClr>
                </a:solidFill>
              </a:rPr>
              <a:t>Hyperkalemia</a:t>
            </a:r>
          </a:p>
        </p:txBody>
      </p:sp>
      <p:sp>
        <p:nvSpPr>
          <p:cNvPr id="3" name="Content Placeholder 2"/>
          <p:cNvSpPr>
            <a:spLocks noGrp="1"/>
          </p:cNvSpPr>
          <p:nvPr>
            <p:ph idx="1"/>
          </p:nvPr>
        </p:nvSpPr>
        <p:spPr>
          <a:xfrm>
            <a:off x="641591" y="1790700"/>
            <a:ext cx="7848600" cy="3276600"/>
          </a:xfrm>
        </p:spPr>
        <p:txBody>
          <a:bodyPr>
            <a:normAutofit fontScale="92500" lnSpcReduction="10000"/>
          </a:bodyPr>
          <a:lstStyle/>
          <a:p>
            <a:r>
              <a:rPr lang="en-US" sz="2400" dirty="0"/>
              <a:t>First try reduction of dietary potassium</a:t>
            </a:r>
          </a:p>
          <a:p>
            <a:r>
              <a:rPr lang="en-US" sz="2400" dirty="0"/>
              <a:t>Stop NSAIDs, COX-2 inhibitors</a:t>
            </a:r>
          </a:p>
          <a:p>
            <a:r>
              <a:rPr lang="en-US" sz="2400" dirty="0"/>
              <a:t>Stop potassium sparing diuretics</a:t>
            </a:r>
          </a:p>
          <a:p>
            <a:pPr lvl="1"/>
            <a:r>
              <a:rPr lang="en-US" sz="2400" dirty="0" err="1"/>
              <a:t>Aldactone</a:t>
            </a:r>
            <a:endParaRPr lang="en-US" sz="2400" dirty="0"/>
          </a:p>
          <a:p>
            <a:r>
              <a:rPr lang="en-US" sz="2400" dirty="0"/>
              <a:t>Stop or reduce beta blockers</a:t>
            </a:r>
          </a:p>
          <a:p>
            <a:r>
              <a:rPr lang="en-US" sz="2400" dirty="0"/>
              <a:t>Stop or reduce </a:t>
            </a:r>
            <a:r>
              <a:rPr lang="en-US" sz="2400" dirty="0" err="1"/>
              <a:t>ACEi</a:t>
            </a:r>
            <a:r>
              <a:rPr lang="en-US" sz="2400" dirty="0"/>
              <a:t>/ARBs</a:t>
            </a:r>
          </a:p>
          <a:p>
            <a:r>
              <a:rPr lang="en-US" sz="2400" dirty="0"/>
              <a:t>Avoid salt substitutes that contain potassium</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8615" y="1700530"/>
            <a:ext cx="5090160" cy="3456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03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989" y="0"/>
            <a:ext cx="8229600" cy="884238"/>
          </a:xfrm>
        </p:spPr>
        <p:txBody>
          <a:bodyPr>
            <a:normAutofit fontScale="90000"/>
          </a:bodyPr>
          <a:lstStyle/>
          <a:p>
            <a:r>
              <a:rPr lang="en-US" sz="3800" dirty="0">
                <a:solidFill>
                  <a:schemeClr val="accent1">
                    <a:lumMod val="75000"/>
                  </a:schemeClr>
                </a:solidFill>
              </a:rPr>
              <a:t>Chronic Management of Hyperkalemia</a:t>
            </a:r>
          </a:p>
        </p:txBody>
      </p:sp>
      <p:sp>
        <p:nvSpPr>
          <p:cNvPr id="5" name="Content Placeholder 4"/>
          <p:cNvSpPr>
            <a:spLocks noGrp="1"/>
          </p:cNvSpPr>
          <p:nvPr>
            <p:ph sz="quarter" idx="1"/>
          </p:nvPr>
        </p:nvSpPr>
        <p:spPr>
          <a:xfrm>
            <a:off x="813722" y="1013267"/>
            <a:ext cx="8331200" cy="5410200"/>
          </a:xfrm>
        </p:spPr>
        <p:txBody>
          <a:bodyPr>
            <a:noAutofit/>
          </a:bodyPr>
          <a:lstStyle/>
          <a:p>
            <a:r>
              <a:rPr lang="en-US" dirty="0"/>
              <a:t>Loop or thiazide diuretics</a:t>
            </a:r>
          </a:p>
          <a:p>
            <a:pPr marL="36900" indent="0">
              <a:buNone/>
            </a:pPr>
            <a:endParaRPr lang="en-US" dirty="0"/>
          </a:p>
          <a:p>
            <a:r>
              <a:rPr lang="en-US" dirty="0"/>
              <a:t>Laxatives</a:t>
            </a:r>
          </a:p>
          <a:p>
            <a:pPr lvl="1"/>
            <a:r>
              <a:rPr lang="en-US" sz="2000" dirty="0"/>
              <a:t>As effective as </a:t>
            </a:r>
            <a:r>
              <a:rPr lang="en-US" sz="2000" dirty="0" err="1"/>
              <a:t>cation</a:t>
            </a:r>
            <a:r>
              <a:rPr lang="en-US" sz="2000" dirty="0"/>
              <a:t> exchange resins in </a:t>
            </a:r>
            <a:r>
              <a:rPr lang="en-US" sz="2000" dirty="0" err="1"/>
              <a:t>sorbitol</a:t>
            </a:r>
            <a:endParaRPr lang="en-US" sz="2000" dirty="0"/>
          </a:p>
          <a:p>
            <a:pPr lvl="1"/>
            <a:r>
              <a:rPr lang="en-US" sz="2000" dirty="0"/>
              <a:t>Those that induce </a:t>
            </a:r>
            <a:r>
              <a:rPr lang="en-US" sz="2000" dirty="0" err="1"/>
              <a:t>secretory</a:t>
            </a:r>
            <a:r>
              <a:rPr lang="en-US" sz="2000" dirty="0"/>
              <a:t> diarrhea may be more effective (e.g. </a:t>
            </a:r>
            <a:r>
              <a:rPr lang="en-US" sz="2000" dirty="0" err="1"/>
              <a:t>bisacodyl</a:t>
            </a:r>
            <a:r>
              <a:rPr lang="en-US" sz="2000" dirty="0"/>
              <a:t>)</a:t>
            </a:r>
          </a:p>
          <a:p>
            <a:pPr lvl="1"/>
            <a:r>
              <a:rPr lang="en-US" sz="2000" dirty="0" err="1"/>
              <a:t>Diphenolic</a:t>
            </a:r>
            <a:r>
              <a:rPr lang="en-US" sz="2000" dirty="0"/>
              <a:t> laxatives may stimulate colonic K+ secretion</a:t>
            </a:r>
          </a:p>
          <a:p>
            <a:pPr marL="450000" lvl="1" indent="0">
              <a:buNone/>
            </a:pPr>
            <a:endParaRPr lang="en-US" sz="2000" dirty="0"/>
          </a:p>
          <a:p>
            <a:r>
              <a:rPr lang="en-US" dirty="0" err="1"/>
              <a:t>Cation</a:t>
            </a:r>
            <a:r>
              <a:rPr lang="en-US" dirty="0"/>
              <a:t> exchange resins</a:t>
            </a:r>
          </a:p>
          <a:p>
            <a:pPr lvl="1"/>
            <a:r>
              <a:rPr lang="en-US" sz="2000" dirty="0"/>
              <a:t>Sodium polystyrene sulfonate (</a:t>
            </a:r>
            <a:r>
              <a:rPr lang="en-US" sz="2000" dirty="0" err="1"/>
              <a:t>Kayexlate</a:t>
            </a:r>
            <a:r>
              <a:rPr lang="en-US" sz="2000" dirty="0"/>
              <a:t>)- Mechanism Theoretical: Bound Na+ exchanged for K+ in colonic/ rectal lumen </a:t>
            </a:r>
          </a:p>
          <a:p>
            <a:pPr lvl="1"/>
            <a:r>
              <a:rPr lang="en-US" sz="2000" b="1" dirty="0" err="1">
                <a:effectLst/>
              </a:rPr>
              <a:t>Patiromer</a:t>
            </a:r>
            <a:r>
              <a:rPr lang="en-US" sz="2000" b="1" dirty="0">
                <a:effectLst/>
              </a:rPr>
              <a:t> - </a:t>
            </a:r>
            <a:r>
              <a:rPr lang="en-US" sz="2000" b="1" dirty="0" err="1">
                <a:effectLst/>
              </a:rPr>
              <a:t>Veltassa</a:t>
            </a:r>
            <a:r>
              <a:rPr lang="en-US" sz="2000" b="1" dirty="0">
                <a:effectLst/>
              </a:rPr>
              <a:t> </a:t>
            </a:r>
          </a:p>
          <a:p>
            <a:pPr lvl="1"/>
            <a:r>
              <a:rPr lang="en-US" sz="2000" b="1" dirty="0">
                <a:effectLst/>
              </a:rPr>
              <a:t> Zirconium cyclosilicate – </a:t>
            </a:r>
            <a:r>
              <a:rPr lang="en-US" sz="2000" b="1" dirty="0" err="1">
                <a:effectLst/>
              </a:rPr>
              <a:t>Lokelma</a:t>
            </a:r>
            <a:r>
              <a:rPr lang="en-US" sz="2000" b="1" dirty="0">
                <a:effectLst/>
              </a:rPr>
              <a:t> </a:t>
            </a:r>
            <a:endParaRPr lang="en-US" sz="2000" dirty="0"/>
          </a:p>
        </p:txBody>
      </p:sp>
    </p:spTree>
    <p:extLst>
      <p:ext uri="{BB962C8B-B14F-4D97-AF65-F5344CB8AC3E}">
        <p14:creationId xmlns:p14="http://schemas.microsoft.com/office/powerpoint/2010/main" val="352379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982" y="298862"/>
            <a:ext cx="7458218" cy="1371600"/>
          </a:xfrm>
        </p:spPr>
        <p:txBody>
          <a:bodyPr>
            <a:normAutofit/>
          </a:bodyPr>
          <a:lstStyle/>
          <a:p>
            <a:r>
              <a:rPr lang="en-US" dirty="0">
                <a:solidFill>
                  <a:schemeClr val="accent1">
                    <a:lumMod val="75000"/>
                  </a:schemeClr>
                </a:solidFill>
              </a:rPr>
              <a:t>Risk Factors for Infection in People with CKD </a:t>
            </a:r>
          </a:p>
        </p:txBody>
      </p:sp>
      <p:sp>
        <p:nvSpPr>
          <p:cNvPr id="4" name="Content Placeholder 2"/>
          <p:cNvSpPr txBox="1">
            <a:spLocks/>
          </p:cNvSpPr>
          <p:nvPr/>
        </p:nvSpPr>
        <p:spPr>
          <a:xfrm>
            <a:off x="1773936" y="1949888"/>
            <a:ext cx="7827264" cy="3901440"/>
          </a:xfrm>
          <a:prstGeom prst="rect">
            <a:avLst/>
          </a:prstGeom>
        </p:spPr>
        <p:txBody>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07C1C"/>
              </a:buClr>
            </a:pPr>
            <a:r>
              <a:rPr lang="en-US" sz="2200" dirty="0"/>
              <a:t>Advanced age</a:t>
            </a:r>
          </a:p>
          <a:p>
            <a:pPr>
              <a:buClr>
                <a:srgbClr val="F07C1C"/>
              </a:buClr>
            </a:pPr>
            <a:r>
              <a:rPr lang="en-US" sz="2200" dirty="0"/>
              <a:t>High burden of coexisting illnesses (e.g., diabetes)</a:t>
            </a:r>
          </a:p>
          <a:p>
            <a:pPr>
              <a:buClr>
                <a:srgbClr val="F07C1C"/>
              </a:buClr>
            </a:pPr>
            <a:r>
              <a:rPr lang="en-US" sz="2200" dirty="0" err="1"/>
              <a:t>Hypoalbuminuria</a:t>
            </a:r>
            <a:endParaRPr lang="en-US" sz="2200" dirty="0"/>
          </a:p>
          <a:p>
            <a:pPr>
              <a:buClr>
                <a:srgbClr val="F07C1C"/>
              </a:buClr>
            </a:pPr>
            <a:r>
              <a:rPr lang="en-US" sz="2200" dirty="0"/>
              <a:t>Immunosuppressive therapy</a:t>
            </a:r>
          </a:p>
          <a:p>
            <a:pPr>
              <a:buClr>
                <a:srgbClr val="F07C1C"/>
              </a:buClr>
            </a:pPr>
            <a:r>
              <a:rPr lang="en-US" sz="2200" dirty="0" err="1"/>
              <a:t>Nephrotic</a:t>
            </a:r>
            <a:r>
              <a:rPr lang="en-US" sz="2200" dirty="0"/>
              <a:t> syndrome</a:t>
            </a:r>
          </a:p>
          <a:p>
            <a:pPr>
              <a:buClr>
                <a:srgbClr val="F07C1C"/>
              </a:buClr>
            </a:pPr>
            <a:r>
              <a:rPr lang="en-US" sz="2200" dirty="0"/>
              <a:t>Uremia</a:t>
            </a:r>
          </a:p>
          <a:p>
            <a:pPr>
              <a:buClr>
                <a:srgbClr val="F07C1C"/>
              </a:buClr>
            </a:pPr>
            <a:r>
              <a:rPr lang="en-US" sz="2200" dirty="0"/>
              <a:t>Anemia and malnutrition</a:t>
            </a:r>
          </a:p>
          <a:p>
            <a:pPr>
              <a:buClr>
                <a:srgbClr val="F07C1C"/>
              </a:buClr>
            </a:pPr>
            <a:r>
              <a:rPr lang="en-US" sz="2200" dirty="0"/>
              <a:t>High prevalence of functional disabilities</a:t>
            </a:r>
          </a:p>
        </p:txBody>
      </p:sp>
      <p:sp>
        <p:nvSpPr>
          <p:cNvPr id="5" name="TextBox 90"/>
          <p:cNvSpPr txBox="1">
            <a:spLocks noChangeArrowheads="1"/>
          </p:cNvSpPr>
          <p:nvPr/>
        </p:nvSpPr>
        <p:spPr bwMode="auto">
          <a:xfrm>
            <a:off x="7121154" y="6100921"/>
            <a:ext cx="33912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eaLnBrk="1" hangingPunct="1">
              <a:lnSpc>
                <a:spcPct val="100000"/>
              </a:lnSpc>
              <a:spcBef>
                <a:spcPct val="0"/>
              </a:spcBef>
              <a:buClrTx/>
              <a:buFontTx/>
              <a:buNone/>
            </a:pPr>
            <a:r>
              <a:rPr lang="en-US" altLang="en-US" sz="1200" dirty="0"/>
              <a:t> Kidney Disease: Improving Global Outcomes (KDIGO) CKD Work Group. </a:t>
            </a:r>
            <a:r>
              <a:rPr lang="en-US" altLang="en-US" sz="1200" i="1" dirty="0"/>
              <a:t>Kidney </a:t>
            </a:r>
            <a:r>
              <a:rPr lang="en-US" altLang="en-US" sz="1200" i="1" dirty="0" err="1"/>
              <a:t>Int</a:t>
            </a:r>
            <a:r>
              <a:rPr lang="en-US" altLang="en-US" sz="1200" i="1" dirty="0"/>
              <a:t> </a:t>
            </a:r>
            <a:r>
              <a:rPr lang="en-US" altLang="en-US" sz="1200" i="1" dirty="0" err="1"/>
              <a:t>Suppls</a:t>
            </a:r>
            <a:r>
              <a:rPr lang="en-US" altLang="en-US" sz="1200" dirty="0"/>
              <a:t>. 2013;3:1-150.</a:t>
            </a:r>
          </a:p>
        </p:txBody>
      </p:sp>
    </p:spTree>
    <p:extLst>
      <p:ext uri="{BB962C8B-B14F-4D97-AF65-F5344CB8AC3E}">
        <p14:creationId xmlns:p14="http://schemas.microsoft.com/office/powerpoint/2010/main" val="163749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315AA-D42C-45F4-8466-0928B1E452A4}"/>
              </a:ext>
            </a:extLst>
          </p:cNvPr>
          <p:cNvSpPr>
            <a:spLocks noGrp="1"/>
          </p:cNvSpPr>
          <p:nvPr>
            <p:ph type="title"/>
          </p:nvPr>
        </p:nvSpPr>
        <p:spPr>
          <a:xfrm>
            <a:off x="7576635" y="460584"/>
            <a:ext cx="3382638" cy="1370605"/>
          </a:xfrm>
        </p:spPr>
        <p:txBody>
          <a:bodyPr>
            <a:normAutofit/>
          </a:bodyPr>
          <a:lstStyle/>
          <a:p>
            <a:pPr algn="l"/>
            <a:r>
              <a:rPr lang="en-US" dirty="0"/>
              <a:t>MEDICARE</a:t>
            </a:r>
          </a:p>
        </p:txBody>
      </p:sp>
      <p:pic>
        <p:nvPicPr>
          <p:cNvPr id="4" name="Content Placeholder 3">
            <a:extLst>
              <a:ext uri="{FF2B5EF4-FFF2-40B4-BE49-F238E27FC236}">
                <a16:creationId xmlns:a16="http://schemas.microsoft.com/office/drawing/2014/main" id="{5C20A56F-1832-4606-8E24-9C9232DF0F43}"/>
              </a:ext>
            </a:extLst>
          </p:cNvPr>
          <p:cNvPicPr>
            <a:picLocks noChangeAspect="1"/>
          </p:cNvPicPr>
          <p:nvPr/>
        </p:nvPicPr>
        <p:blipFill>
          <a:blip r:embed="rId4"/>
          <a:stretch>
            <a:fillRect/>
          </a:stretch>
        </p:blipFill>
        <p:spPr>
          <a:xfrm>
            <a:off x="917283" y="1420908"/>
            <a:ext cx="6633184" cy="4427650"/>
          </a:xfrm>
          <a:prstGeom prst="rect">
            <a:avLst/>
          </a:prstGeom>
        </p:spPr>
      </p:pic>
      <p:sp>
        <p:nvSpPr>
          <p:cNvPr id="6" name="TextBox 5">
            <a:extLst>
              <a:ext uri="{FF2B5EF4-FFF2-40B4-BE49-F238E27FC236}">
                <a16:creationId xmlns:a16="http://schemas.microsoft.com/office/drawing/2014/main" id="{E854EB80-23F0-4DDE-8AD8-608237E82970}"/>
              </a:ext>
            </a:extLst>
          </p:cNvPr>
          <p:cNvSpPr txBox="1"/>
          <p:nvPr/>
        </p:nvSpPr>
        <p:spPr>
          <a:xfrm>
            <a:off x="7576635" y="1749909"/>
            <a:ext cx="4157921" cy="4154984"/>
          </a:xfrm>
          <a:prstGeom prst="rect">
            <a:avLst/>
          </a:prstGeom>
          <a:noFill/>
        </p:spPr>
        <p:txBody>
          <a:bodyPr wrap="square" rtlCol="0">
            <a:spAutoFit/>
          </a:bodyPr>
          <a:lstStyle/>
          <a:p>
            <a:r>
              <a:rPr lang="en-US" sz="2400" dirty="0"/>
              <a:t>July 30, 1965 - President Lyndon B. Johnson  signed  H.R. 6675  </a:t>
            </a:r>
          </a:p>
          <a:p>
            <a:endParaRPr lang="en-US" sz="2400" dirty="0"/>
          </a:p>
          <a:p>
            <a:r>
              <a:rPr lang="en-US" sz="2400" dirty="0"/>
              <a:t>1966 - Nineteen million individuals signed.</a:t>
            </a:r>
          </a:p>
          <a:p>
            <a:endParaRPr lang="en-US" sz="2400" dirty="0"/>
          </a:p>
          <a:p>
            <a:r>
              <a:rPr lang="en-US" sz="2400" dirty="0"/>
              <a:t>1972- President Nixon – under the age of 65 with long-term disabilities and individuals with  ESRD.  </a:t>
            </a:r>
          </a:p>
        </p:txBody>
      </p:sp>
      <p:pic>
        <p:nvPicPr>
          <p:cNvPr id="7" name="Picture 4">
            <a:extLst>
              <a:ext uri="{FF2B5EF4-FFF2-40B4-BE49-F238E27FC236}">
                <a16:creationId xmlns:a16="http://schemas.microsoft.com/office/drawing/2014/main" id="{D311226A-7C00-4C84-8A03-6D3DFF17D5E8}"/>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220" t="14310" r="57323" b="15217"/>
          <a:stretch/>
        </p:blipFill>
        <p:spPr bwMode="auto">
          <a:xfrm>
            <a:off x="891115" y="1420908"/>
            <a:ext cx="4161526" cy="297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92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30330"/>
            <a:ext cx="7827264" cy="990600"/>
          </a:xfrm>
        </p:spPr>
        <p:txBody>
          <a:bodyPr/>
          <a:lstStyle/>
          <a:p>
            <a:r>
              <a:rPr lang="en-US" dirty="0">
                <a:solidFill>
                  <a:schemeClr val="accent1">
                    <a:lumMod val="75000"/>
                  </a:schemeClr>
                </a:solidFill>
              </a:rPr>
              <a:t>Vaccination in CKD</a:t>
            </a:r>
          </a:p>
        </p:txBody>
      </p:sp>
      <p:sp>
        <p:nvSpPr>
          <p:cNvPr id="4" name="Rectangle 3"/>
          <p:cNvSpPr txBox="1">
            <a:spLocks noChangeArrowheads="1"/>
          </p:cNvSpPr>
          <p:nvPr/>
        </p:nvSpPr>
        <p:spPr>
          <a:xfrm>
            <a:off x="636608" y="1628456"/>
            <a:ext cx="9656731" cy="5118795"/>
          </a:xfrm>
          <a:prstGeom prst="rect">
            <a:avLst/>
          </a:prstGeom>
        </p:spPr>
        <p:txBody>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F07C1C"/>
              </a:buClr>
            </a:pPr>
            <a:r>
              <a:rPr lang="en-US" sz="2200" dirty="0"/>
              <a:t>Annual influenza vaccine for all adults with CKD, unless contraindicated.</a:t>
            </a:r>
          </a:p>
          <a:p>
            <a:pPr marL="285750" indent="-285750">
              <a:buClr>
                <a:srgbClr val="F07C1C"/>
              </a:buClr>
            </a:pPr>
            <a:r>
              <a:rPr lang="en-US" sz="2200" dirty="0"/>
              <a:t>Polyvalent pneumococcal vaccine when </a:t>
            </a:r>
            <a:r>
              <a:rPr lang="en-US" sz="2200" dirty="0" err="1"/>
              <a:t>eGFR</a:t>
            </a:r>
            <a:r>
              <a:rPr lang="en-US" sz="2200" dirty="0"/>
              <a:t> &lt; 30 ml/min/1.73m</a:t>
            </a:r>
            <a:r>
              <a:rPr lang="en-US" sz="2200" baseline="30000" dirty="0"/>
              <a:t>2</a:t>
            </a:r>
            <a:r>
              <a:rPr lang="en-US" sz="2200" dirty="0"/>
              <a:t> and at high risk of pneumococcal infection (e.g., </a:t>
            </a:r>
            <a:r>
              <a:rPr lang="en-US" sz="2200" dirty="0" err="1"/>
              <a:t>nephrotic</a:t>
            </a:r>
            <a:r>
              <a:rPr lang="en-US" sz="2200" dirty="0"/>
              <a:t> syndrome, diabetes, receiving immunosuppression), unless contraindicated. Offer revaccination within 5 years.</a:t>
            </a:r>
          </a:p>
          <a:p>
            <a:pPr marL="285750" indent="-285750">
              <a:buClr>
                <a:srgbClr val="F07C1C"/>
              </a:buClr>
            </a:pPr>
            <a:r>
              <a:rPr lang="en-US" sz="2200" dirty="0"/>
              <a:t>Hepatitis B immunization when GFR &lt; 30 ml/min/1.73 m</a:t>
            </a:r>
            <a:r>
              <a:rPr lang="en-US" sz="2200" baseline="30000" dirty="0"/>
              <a:t>2</a:t>
            </a:r>
            <a:r>
              <a:rPr lang="en-US" sz="2200" dirty="0"/>
              <a:t>. Confirm response with appropriate serological testing.</a:t>
            </a:r>
          </a:p>
          <a:p>
            <a:pPr marL="285750" indent="-285750">
              <a:buClr>
                <a:srgbClr val="F07C1C"/>
              </a:buClr>
            </a:pPr>
            <a:r>
              <a:rPr lang="en-US" sz="2200" dirty="0"/>
              <a:t>Use of a live vaccine should consider the patient’s immune status (e.g., immunosuppression).</a:t>
            </a:r>
            <a:endParaRPr lang="en-US" altLang="en-US" sz="2500" dirty="0"/>
          </a:p>
        </p:txBody>
      </p:sp>
      <p:sp>
        <p:nvSpPr>
          <p:cNvPr id="5" name="TextBox 90"/>
          <p:cNvSpPr txBox="1">
            <a:spLocks noChangeArrowheads="1"/>
          </p:cNvSpPr>
          <p:nvPr/>
        </p:nvSpPr>
        <p:spPr bwMode="auto">
          <a:xfrm>
            <a:off x="7121154" y="6100921"/>
            <a:ext cx="33912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eaLnBrk="1" hangingPunct="1">
              <a:lnSpc>
                <a:spcPct val="100000"/>
              </a:lnSpc>
              <a:spcBef>
                <a:spcPct val="0"/>
              </a:spcBef>
              <a:buClrTx/>
              <a:buFontTx/>
              <a:buNone/>
            </a:pPr>
            <a:r>
              <a:rPr lang="en-US" altLang="en-US" sz="1200" dirty="0"/>
              <a:t> Kidney Disease: Improving Global Outcomes (KDIGO) CKD Work Group. </a:t>
            </a:r>
            <a:r>
              <a:rPr lang="en-US" altLang="en-US" sz="1200" i="1" dirty="0"/>
              <a:t>Kidney </a:t>
            </a:r>
            <a:r>
              <a:rPr lang="en-US" altLang="en-US" sz="1200" i="1" dirty="0" err="1"/>
              <a:t>Int</a:t>
            </a:r>
            <a:r>
              <a:rPr lang="en-US" altLang="en-US" sz="1200" i="1" dirty="0"/>
              <a:t> </a:t>
            </a:r>
            <a:r>
              <a:rPr lang="en-US" altLang="en-US" sz="1200" i="1" dirty="0" err="1"/>
              <a:t>Suppls</a:t>
            </a:r>
            <a:r>
              <a:rPr lang="en-US" altLang="en-US" sz="1200" dirty="0"/>
              <a:t>. 2013;3:1-150.</a:t>
            </a:r>
          </a:p>
        </p:txBody>
      </p:sp>
    </p:spTree>
    <p:extLst>
      <p:ext uri="{BB962C8B-B14F-4D97-AF65-F5344CB8AC3E}">
        <p14:creationId xmlns:p14="http://schemas.microsoft.com/office/powerpoint/2010/main" val="154031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2FBD-ED29-4B08-922A-78078735C6E6}"/>
              </a:ext>
            </a:extLst>
          </p:cNvPr>
          <p:cNvSpPr>
            <a:spLocks noGrp="1"/>
          </p:cNvSpPr>
          <p:nvPr>
            <p:ph type="title"/>
          </p:nvPr>
        </p:nvSpPr>
        <p:spPr>
          <a:xfrm>
            <a:off x="789272" y="291966"/>
            <a:ext cx="10353762" cy="1257300"/>
          </a:xfrm>
        </p:spPr>
        <p:txBody>
          <a:bodyPr/>
          <a:lstStyle/>
          <a:p>
            <a:r>
              <a:rPr lang="en-US" dirty="0">
                <a:solidFill>
                  <a:schemeClr val="accent1">
                    <a:lumMod val="75000"/>
                  </a:schemeClr>
                </a:solidFill>
              </a:rPr>
              <a:t>Nutrition</a:t>
            </a:r>
          </a:p>
        </p:txBody>
      </p:sp>
      <p:sp>
        <p:nvSpPr>
          <p:cNvPr id="4" name="Rectangle 3">
            <a:extLst>
              <a:ext uri="{FF2B5EF4-FFF2-40B4-BE49-F238E27FC236}">
                <a16:creationId xmlns:a16="http://schemas.microsoft.com/office/drawing/2014/main" id="{693465D5-57EF-4618-9B38-FDAB31820C4B}"/>
              </a:ext>
            </a:extLst>
          </p:cNvPr>
          <p:cNvSpPr/>
          <p:nvPr/>
        </p:nvSpPr>
        <p:spPr>
          <a:xfrm>
            <a:off x="789272" y="1670130"/>
            <a:ext cx="9971772" cy="3785652"/>
          </a:xfrm>
          <a:prstGeom prst="rect">
            <a:avLst/>
          </a:prstGeom>
        </p:spPr>
        <p:txBody>
          <a:bodyPr wrap="square">
            <a:spAutoFit/>
          </a:bodyPr>
          <a:lstStyle/>
          <a:p>
            <a:r>
              <a:rPr lang="en-US" sz="2400" dirty="0"/>
              <a:t>Optimal diet in CKD depends on</a:t>
            </a:r>
          </a:p>
          <a:p>
            <a:pPr marL="342900" indent="-342900">
              <a:buFont typeface="Arial" panose="020B0604020202020204" pitchFamily="34" charset="0"/>
              <a:buChar char="•"/>
            </a:pPr>
            <a:r>
              <a:rPr lang="en-US" sz="2400" dirty="0"/>
              <a:t>eGFR  </a:t>
            </a:r>
          </a:p>
          <a:p>
            <a:pPr marL="342900" indent="-342900">
              <a:buFont typeface="Arial" panose="020B0604020202020204" pitchFamily="34" charset="0"/>
              <a:buChar char="•"/>
            </a:pPr>
            <a:r>
              <a:rPr lang="en-US" sz="2400" dirty="0"/>
              <a:t>Type of kidney disease </a:t>
            </a:r>
            <a:r>
              <a:rPr lang="en-US" sz="2400" dirty="0" err="1"/>
              <a:t>ie</a:t>
            </a:r>
            <a:r>
              <a:rPr lang="en-US" sz="2400" dirty="0"/>
              <a:t>, </a:t>
            </a:r>
            <a:r>
              <a:rPr lang="en-US" sz="2400" dirty="0" err="1"/>
              <a:t>proteinuric</a:t>
            </a:r>
            <a:r>
              <a:rPr lang="en-US" sz="2400" dirty="0"/>
              <a:t> or nonproteinuric </a:t>
            </a:r>
          </a:p>
          <a:p>
            <a:pPr marL="342900" indent="-342900">
              <a:buFont typeface="Arial" panose="020B0604020202020204" pitchFamily="34" charset="0"/>
              <a:buChar char="•"/>
            </a:pPr>
            <a:r>
              <a:rPr lang="en-US" sz="2400" dirty="0"/>
              <a:t>Presence of other comorbidities such as hypertension or heart failure</a:t>
            </a:r>
          </a:p>
          <a:p>
            <a:endParaRPr lang="en-US" sz="2400" dirty="0"/>
          </a:p>
          <a:p>
            <a:r>
              <a:rPr lang="en-US" sz="2400" dirty="0"/>
              <a:t>Most CKD patients- </a:t>
            </a:r>
            <a:r>
              <a:rPr lang="en-US" sz="2400" dirty="0">
                <a:solidFill>
                  <a:srgbClr val="FFFF00"/>
                </a:solidFill>
              </a:rPr>
              <a:t>Dietary Approaches to Stop Hypertension (DASH) </a:t>
            </a:r>
            <a:r>
              <a:rPr lang="en-US" sz="2400" dirty="0"/>
              <a:t>diet, consisting of fruits, vegetables, legumes, fish, poultry, and whole grains. </a:t>
            </a:r>
          </a:p>
          <a:p>
            <a:endParaRPr lang="en-US" sz="2400" dirty="0"/>
          </a:p>
          <a:p>
            <a:r>
              <a:rPr lang="en-US" sz="2400" dirty="0"/>
              <a:t>A diet rich in protein from plant sources may be beneficial  </a:t>
            </a:r>
          </a:p>
        </p:txBody>
      </p:sp>
    </p:spTree>
    <p:extLst>
      <p:ext uri="{BB962C8B-B14F-4D97-AF65-F5344CB8AC3E}">
        <p14:creationId xmlns:p14="http://schemas.microsoft.com/office/powerpoint/2010/main" val="2964019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443790" y="547354"/>
            <a:ext cx="8610600" cy="792162"/>
          </a:xfrm>
        </p:spPr>
        <p:txBody>
          <a:bodyPr>
            <a:normAutofit fontScale="90000"/>
          </a:bodyPr>
          <a:lstStyle/>
          <a:p>
            <a:pPr eaLnBrk="1" hangingPunct="1">
              <a:lnSpc>
                <a:spcPct val="85000"/>
              </a:lnSpc>
            </a:pPr>
            <a:r>
              <a:rPr lang="en-US" altLang="en-US" sz="2800" dirty="0">
                <a:solidFill>
                  <a:schemeClr val="accent1">
                    <a:lumMod val="75000"/>
                  </a:schemeClr>
                </a:solidFill>
              </a:rPr>
              <a:t>A Balanced Approach to Nutrition in CKD: </a:t>
            </a:r>
            <a:br>
              <a:rPr lang="en-US" altLang="en-US" sz="2800" dirty="0">
                <a:solidFill>
                  <a:schemeClr val="accent1">
                    <a:lumMod val="75000"/>
                  </a:schemeClr>
                </a:solidFill>
              </a:rPr>
            </a:br>
            <a:r>
              <a:rPr lang="en-US" altLang="en-US" sz="2800" dirty="0">
                <a:solidFill>
                  <a:schemeClr val="accent1">
                    <a:lumMod val="75000"/>
                  </a:schemeClr>
                </a:solidFill>
              </a:rPr>
              <a:t>Macronutrient Composition and Mineral Content*</a:t>
            </a:r>
            <a:br>
              <a:rPr lang="en-US" altLang="en-US" sz="2800" dirty="0">
                <a:solidFill>
                  <a:schemeClr val="accent1">
                    <a:lumMod val="75000"/>
                  </a:schemeClr>
                </a:solidFill>
              </a:rPr>
            </a:br>
            <a:r>
              <a:rPr lang="en-US" altLang="en-US" sz="2800" dirty="0">
                <a:solidFill>
                  <a:schemeClr val="accent1">
                    <a:lumMod val="75000"/>
                  </a:schemeClr>
                </a:solidFill>
              </a:rPr>
              <a:t> </a:t>
            </a:r>
          </a:p>
        </p:txBody>
      </p:sp>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25" y="1491914"/>
            <a:ext cx="10114933" cy="369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5"/>
          <p:cNvSpPr txBox="1">
            <a:spLocks noChangeArrowheads="1"/>
          </p:cNvSpPr>
          <p:nvPr/>
        </p:nvSpPr>
        <p:spPr bwMode="auto">
          <a:xfrm>
            <a:off x="792703" y="5265993"/>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1400" dirty="0"/>
              <a:t>Adapted from DASH (dietary approaches to stop hypertension) diet.</a:t>
            </a:r>
            <a:br>
              <a:rPr lang="en-US" altLang="en-US" sz="1400" dirty="0"/>
            </a:br>
            <a:r>
              <a:rPr lang="en-US" altLang="en-US" sz="1400" dirty="0"/>
              <a:t>*Adjust so total calories from protein, fat, and carbohydrate are 100%. Emphasize such whole-food sources as fresh vegetables, whole grains, nuts, legumes, low-fat or nonfat dairy products, canola oil, olive oil, cold-water fish, and poultry.</a:t>
            </a:r>
          </a:p>
        </p:txBody>
      </p:sp>
      <p:sp>
        <p:nvSpPr>
          <p:cNvPr id="8" name="Rectangle 3"/>
          <p:cNvSpPr txBox="1">
            <a:spLocks noChangeArrowheads="1"/>
          </p:cNvSpPr>
          <p:nvPr/>
        </p:nvSpPr>
        <p:spPr>
          <a:xfrm>
            <a:off x="6811488" y="6477000"/>
            <a:ext cx="3856512" cy="381000"/>
          </a:xfrm>
          <a:prstGeom prst="rect">
            <a:avLst/>
          </a:prstGeom>
        </p:spPr>
        <p:txBody>
          <a:bodyPr vert="horz" lIns="0" tIns="0" rIns="0" bIns="0" rtlCol="0">
            <a:normAutofit/>
          </a:bodyPr>
          <a:lstStyle>
            <a:lvl1pPr marL="342900" indent="-342900" algn="l" defTabSz="914400" rtl="0" eaLnBrk="1" latinLnBrk="0" hangingPunct="1">
              <a:spcBef>
                <a:spcPct val="20000"/>
              </a:spcBef>
              <a:buClr>
                <a:srgbClr val="F16025"/>
              </a:buClr>
              <a:buSzPct val="125000"/>
              <a:buFont typeface="Segoe UI"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16025"/>
              </a:buClr>
              <a:buSzPct val="75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en-US" altLang="en-US" sz="1200"/>
              <a:t>NKF KDOQI. </a:t>
            </a:r>
            <a:r>
              <a:rPr lang="en-US" altLang="en-US" sz="1200" i="1"/>
              <a:t>Am J Kidney Dis. </a:t>
            </a:r>
            <a:r>
              <a:rPr lang="en-US" altLang="en-US" sz="1200"/>
              <a:t>2007;49(suppl 2):S1-S179.</a:t>
            </a:r>
            <a:endParaRPr lang="en-US" altLang="en-US" sz="1200" dirty="0"/>
          </a:p>
        </p:txBody>
      </p:sp>
      <p:sp>
        <p:nvSpPr>
          <p:cNvPr id="9" name="Rectangle 8"/>
          <p:cNvSpPr/>
          <p:nvPr/>
        </p:nvSpPr>
        <p:spPr>
          <a:xfrm>
            <a:off x="6705600" y="6123802"/>
            <a:ext cx="1399166" cy="276999"/>
          </a:xfrm>
          <a:prstGeom prst="rect">
            <a:avLst/>
          </a:prstGeom>
        </p:spPr>
        <p:txBody>
          <a:bodyPr wrap="none">
            <a:spAutoFit/>
          </a:bodyPr>
          <a:lstStyle/>
          <a:p>
            <a:r>
              <a:rPr lang="en-US" altLang="en-US" sz="1200" dirty="0"/>
              <a:t>*(CKD Stages 1-4)</a:t>
            </a:r>
            <a:endParaRPr lang="en-US" sz="1200" dirty="0"/>
          </a:p>
        </p:txBody>
      </p:sp>
    </p:spTree>
    <p:extLst>
      <p:ext uri="{BB962C8B-B14F-4D97-AF65-F5344CB8AC3E}">
        <p14:creationId xmlns:p14="http://schemas.microsoft.com/office/powerpoint/2010/main" val="300514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5ACC-2D93-4705-ADEE-569E66D8AE6E}"/>
              </a:ext>
            </a:extLst>
          </p:cNvPr>
          <p:cNvSpPr>
            <a:spLocks noGrp="1"/>
          </p:cNvSpPr>
          <p:nvPr>
            <p:ph type="title"/>
          </p:nvPr>
        </p:nvSpPr>
        <p:spPr>
          <a:xfrm>
            <a:off x="807917" y="205339"/>
            <a:ext cx="10353762" cy="1257300"/>
          </a:xfrm>
        </p:spPr>
        <p:txBody>
          <a:bodyPr/>
          <a:lstStyle/>
          <a:p>
            <a:r>
              <a:rPr lang="en-US" dirty="0">
                <a:solidFill>
                  <a:schemeClr val="accent1">
                    <a:lumMod val="75000"/>
                  </a:schemeClr>
                </a:solidFill>
              </a:rPr>
              <a:t>Nutrition- Fluids !!!</a:t>
            </a:r>
          </a:p>
        </p:txBody>
      </p:sp>
      <p:sp>
        <p:nvSpPr>
          <p:cNvPr id="3" name="Content Placeholder 2">
            <a:extLst>
              <a:ext uri="{FF2B5EF4-FFF2-40B4-BE49-F238E27FC236}">
                <a16:creationId xmlns:a16="http://schemas.microsoft.com/office/drawing/2014/main" id="{4EE6C56D-8ECB-43CD-9B21-F8AFD07820C2}"/>
              </a:ext>
            </a:extLst>
          </p:cNvPr>
          <p:cNvSpPr>
            <a:spLocks noGrp="1"/>
          </p:cNvSpPr>
          <p:nvPr>
            <p:ph idx="1"/>
          </p:nvPr>
        </p:nvSpPr>
        <p:spPr>
          <a:xfrm>
            <a:off x="807917" y="1624684"/>
            <a:ext cx="10242560" cy="4822658"/>
          </a:xfrm>
        </p:spPr>
        <p:txBody>
          <a:bodyPr>
            <a:normAutofit lnSpcReduction="10000"/>
          </a:bodyPr>
          <a:lstStyle/>
          <a:p>
            <a:r>
              <a:rPr lang="en-US" dirty="0">
                <a:solidFill>
                  <a:srgbClr val="0070C0"/>
                </a:solidFill>
              </a:rPr>
              <a:t>Coffee consumption </a:t>
            </a:r>
            <a:r>
              <a:rPr lang="en-US" dirty="0"/>
              <a:t>-  possibly associated with a reduced risk of CKD  - </a:t>
            </a:r>
            <a:r>
              <a:rPr lang="en-US" dirty="0">
                <a:solidFill>
                  <a:srgbClr val="FFFF00"/>
                </a:solidFill>
              </a:rPr>
              <a:t>OK   !!! </a:t>
            </a:r>
            <a:r>
              <a:rPr lang="en-US" dirty="0"/>
              <a:t>   Due to Chlorogenic acid, a dietary polyphenol- antioxidant/ anti-inflammatory properties</a:t>
            </a:r>
          </a:p>
          <a:p>
            <a:pPr marL="36900" indent="0">
              <a:buNone/>
            </a:pPr>
            <a:endParaRPr lang="en-US" dirty="0"/>
          </a:p>
          <a:p>
            <a:r>
              <a:rPr lang="en-US" dirty="0">
                <a:solidFill>
                  <a:srgbClr val="0070C0"/>
                </a:solidFill>
              </a:rPr>
              <a:t>Sugar-Sweetened Beverages </a:t>
            </a:r>
            <a:r>
              <a:rPr lang="en-US" dirty="0"/>
              <a:t>– “</a:t>
            </a:r>
            <a:r>
              <a:rPr lang="en-US" dirty="0">
                <a:effectLst/>
              </a:rPr>
              <a:t>higher consumption of soda, sweetened fruit drinks, and water was correlated with significantly increased odds of incident CKD after adjustment for confounding variables”- </a:t>
            </a:r>
            <a:r>
              <a:rPr lang="en-US" dirty="0">
                <a:solidFill>
                  <a:srgbClr val="FF0000"/>
                </a:solidFill>
                <a:effectLst/>
              </a:rPr>
              <a:t>NO !!</a:t>
            </a:r>
          </a:p>
          <a:p>
            <a:endParaRPr lang="en-US" dirty="0">
              <a:effectLst/>
            </a:endParaRPr>
          </a:p>
          <a:p>
            <a:r>
              <a:rPr lang="en-US" dirty="0">
                <a:solidFill>
                  <a:srgbClr val="0070C0"/>
                </a:solidFill>
              </a:rPr>
              <a:t>Diet soda </a:t>
            </a:r>
            <a:r>
              <a:rPr lang="en-US" dirty="0"/>
              <a:t>-“Drinking 5–7 glasses per week was associated with a 1.33-fold increased risk of ESRD (95% CI, 1.01 to 1.75) and drinking &gt;7 glasses per week was associated with a 1.83-fold higher risk (95% CI, 1.01 to 2.52</a:t>
            </a:r>
            <a:r>
              <a:rPr lang="en-US" dirty="0">
                <a:solidFill>
                  <a:srgbClr val="FF0000"/>
                </a:solidFill>
              </a:rPr>
              <a:t>)”  NO </a:t>
            </a:r>
            <a:r>
              <a:rPr lang="en-US" dirty="0" err="1">
                <a:solidFill>
                  <a:srgbClr val="FF0000"/>
                </a:solidFill>
              </a:rPr>
              <a:t>NO</a:t>
            </a:r>
            <a:r>
              <a:rPr lang="en-US" dirty="0">
                <a:solidFill>
                  <a:srgbClr val="FF0000"/>
                </a:solidFill>
              </a:rPr>
              <a:t> !!!</a:t>
            </a:r>
          </a:p>
          <a:p>
            <a:endParaRPr lang="en-US" dirty="0"/>
          </a:p>
          <a:p>
            <a:r>
              <a:rPr lang="en-US" dirty="0">
                <a:solidFill>
                  <a:srgbClr val="0070C0"/>
                </a:solidFill>
              </a:rPr>
              <a:t>Water intake </a:t>
            </a:r>
            <a:r>
              <a:rPr lang="en-US" dirty="0"/>
              <a:t>- ?? – No change in rate of CKD decline with 2.0 vs  2.8 L of water intake.  Recommend </a:t>
            </a:r>
            <a:r>
              <a:rPr lang="en-US" dirty="0" err="1"/>
              <a:t>atleast</a:t>
            </a:r>
            <a:r>
              <a:rPr lang="en-US" dirty="0"/>
              <a:t> 2 lt.  </a:t>
            </a:r>
            <a:r>
              <a:rPr lang="en-US" dirty="0">
                <a:solidFill>
                  <a:srgbClr val="00B050"/>
                </a:solidFill>
              </a:rPr>
              <a:t>YES </a:t>
            </a:r>
            <a:r>
              <a:rPr lang="en-US" dirty="0" err="1">
                <a:solidFill>
                  <a:srgbClr val="00B050"/>
                </a:solidFill>
              </a:rPr>
              <a:t>YES</a:t>
            </a:r>
            <a:r>
              <a:rPr lang="en-US" dirty="0">
                <a:solidFill>
                  <a:srgbClr val="00B050"/>
                </a:solidFill>
              </a:rPr>
              <a:t>  !!!</a:t>
            </a:r>
          </a:p>
          <a:p>
            <a:endParaRPr lang="en-US" dirty="0"/>
          </a:p>
        </p:txBody>
      </p:sp>
    </p:spTree>
    <p:extLst>
      <p:ext uri="{BB962C8B-B14F-4D97-AF65-F5344CB8AC3E}">
        <p14:creationId xmlns:p14="http://schemas.microsoft.com/office/powerpoint/2010/main" val="5853749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118360" y="716280"/>
            <a:ext cx="6934200" cy="533400"/>
          </a:xfrm>
        </p:spPr>
        <p:txBody>
          <a:bodyPr>
            <a:normAutofit fontScale="90000"/>
          </a:bodyPr>
          <a:lstStyle/>
          <a:p>
            <a:pPr eaLnBrk="1" hangingPunct="1"/>
            <a:r>
              <a:rPr lang="en-US" altLang="en-US" dirty="0">
                <a:solidFill>
                  <a:schemeClr val="accent1">
                    <a:lumMod val="75000"/>
                  </a:schemeClr>
                </a:solidFill>
              </a:rPr>
              <a:t>Malnutrition and CKD</a:t>
            </a:r>
          </a:p>
        </p:txBody>
      </p:sp>
      <p:sp>
        <p:nvSpPr>
          <p:cNvPr id="86019" name="Rectangle 3"/>
          <p:cNvSpPr>
            <a:spLocks noGrp="1" noChangeArrowheads="1"/>
          </p:cNvSpPr>
          <p:nvPr>
            <p:ph type="body" idx="1"/>
          </p:nvPr>
        </p:nvSpPr>
        <p:spPr>
          <a:xfrm>
            <a:off x="701708" y="1752600"/>
            <a:ext cx="9767503" cy="4389120"/>
          </a:xfrm>
        </p:spPr>
        <p:txBody>
          <a:bodyPr/>
          <a:lstStyle/>
          <a:p>
            <a:pPr eaLnBrk="1" hangingPunct="1">
              <a:lnSpc>
                <a:spcPct val="80000"/>
              </a:lnSpc>
            </a:pPr>
            <a:r>
              <a:rPr lang="en-US" altLang="en-US" sz="2500" dirty="0"/>
              <a:t>Malnutrition or protein energy wasting (PEW) - common in CKD- poor patient outcomes.</a:t>
            </a:r>
          </a:p>
          <a:p>
            <a:pPr eaLnBrk="1" hangingPunct="1">
              <a:lnSpc>
                <a:spcPct val="80000"/>
              </a:lnSpc>
            </a:pPr>
            <a:r>
              <a:rPr lang="en-US" altLang="en-US" sz="2500" dirty="0"/>
              <a:t>Malnutrition in CKD begins as early as stages 3 and 4. Risk increases with progression of the disease.</a:t>
            </a:r>
          </a:p>
          <a:p>
            <a:pPr eaLnBrk="1" hangingPunct="1">
              <a:lnSpc>
                <a:spcPct val="80000"/>
              </a:lnSpc>
            </a:pPr>
            <a:r>
              <a:rPr lang="en-US" altLang="en-US" sz="2500" dirty="0"/>
              <a:t>Preventing PEW or malnutrition may require clinical interventions to assess nutritional status, individualize strategies for prevention and treatment, provide patient instruction, and promote patient adherence. </a:t>
            </a:r>
          </a:p>
          <a:p>
            <a:pPr eaLnBrk="1" hangingPunct="1">
              <a:lnSpc>
                <a:spcPct val="80000"/>
              </a:lnSpc>
            </a:pPr>
            <a:r>
              <a:rPr lang="en-US" altLang="en-US" sz="2500" dirty="0"/>
              <a:t>A specialty-trained RD referral very helpful. </a:t>
            </a:r>
          </a:p>
        </p:txBody>
      </p:sp>
      <p:sp>
        <p:nvSpPr>
          <p:cNvPr id="86020" name="Rectangle 4"/>
          <p:cNvSpPr>
            <a:spLocks noChangeArrowheads="1"/>
          </p:cNvSpPr>
          <p:nvPr/>
        </p:nvSpPr>
        <p:spPr bwMode="auto">
          <a:xfrm>
            <a:off x="6258560" y="6286500"/>
            <a:ext cx="426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50000"/>
              </a:lnSpc>
              <a:spcBef>
                <a:spcPct val="20000"/>
              </a:spcBef>
            </a:pPr>
            <a:r>
              <a:rPr lang="en-US" altLang="en-US" sz="1200" dirty="0"/>
              <a:t>NKF KDOQI. </a:t>
            </a:r>
            <a:r>
              <a:rPr lang="en-US" altLang="en-US" sz="1200" i="1" dirty="0"/>
              <a:t>Am J Kidney Dis.</a:t>
            </a:r>
            <a:r>
              <a:rPr lang="en-US" altLang="en-US" sz="1200" dirty="0"/>
              <a:t> 2000;35(</a:t>
            </a:r>
            <a:r>
              <a:rPr lang="en-US" altLang="en-US" sz="1200" dirty="0" err="1"/>
              <a:t>suppl</a:t>
            </a:r>
            <a:r>
              <a:rPr lang="en-US" altLang="en-US" sz="1200" dirty="0"/>
              <a:t> 2):S1-S3.</a:t>
            </a:r>
          </a:p>
          <a:p>
            <a:pPr eaLnBrk="1" hangingPunct="1">
              <a:lnSpc>
                <a:spcPct val="50000"/>
              </a:lnSpc>
              <a:spcBef>
                <a:spcPct val="50000"/>
              </a:spcBef>
            </a:pPr>
            <a:r>
              <a:rPr lang="en-US" altLang="en-US" sz="1200" dirty="0"/>
              <a:t>NKF KDOQI. </a:t>
            </a:r>
            <a:r>
              <a:rPr lang="en-US" altLang="en-US" sz="1200" i="1" dirty="0"/>
              <a:t>Am J Kidney Dis</a:t>
            </a:r>
            <a:r>
              <a:rPr lang="en-US" altLang="en-US" sz="1200" dirty="0"/>
              <a:t>. 2007;49(</a:t>
            </a:r>
            <a:r>
              <a:rPr lang="en-US" altLang="en-US" sz="1200" dirty="0" err="1"/>
              <a:t>suppl</a:t>
            </a:r>
            <a:r>
              <a:rPr lang="en-US" altLang="en-US" sz="1200" dirty="0"/>
              <a:t> 2):S1-S179.</a:t>
            </a:r>
          </a:p>
        </p:txBody>
      </p:sp>
    </p:spTree>
    <p:extLst>
      <p:ext uri="{BB962C8B-B14F-4D97-AF65-F5344CB8AC3E}">
        <p14:creationId xmlns:p14="http://schemas.microsoft.com/office/powerpoint/2010/main" val="269732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Rectangle 2"/>
          <p:cNvSpPr>
            <a:spLocks noGrp="1" noChangeArrowheads="1"/>
          </p:cNvSpPr>
          <p:nvPr>
            <p:ph type="title" idx="4294967295"/>
          </p:nvPr>
        </p:nvSpPr>
        <p:spPr>
          <a:xfrm>
            <a:off x="1819276" y="487294"/>
            <a:ext cx="8848725" cy="735012"/>
          </a:xfrm>
        </p:spPr>
        <p:txBody>
          <a:bodyPr anchor="ctr" anchorCtr="0">
            <a:normAutofit/>
          </a:bodyPr>
          <a:lstStyle/>
          <a:p>
            <a:pPr eaLnBrk="1" hangingPunct="1">
              <a:defRPr/>
            </a:pPr>
            <a:r>
              <a:rPr lang="en-US" dirty="0">
                <a:solidFill>
                  <a:schemeClr val="accent1">
                    <a:lumMod val="75000"/>
                  </a:schemeClr>
                </a:solidFill>
              </a:rPr>
              <a:t>CKD Patient Safety Issues</a:t>
            </a:r>
          </a:p>
        </p:txBody>
      </p:sp>
      <p:sp>
        <p:nvSpPr>
          <p:cNvPr id="1670148" name="Rectangle 4"/>
          <p:cNvSpPr>
            <a:spLocks noGrp="1" noChangeArrowheads="1"/>
          </p:cNvSpPr>
          <p:nvPr>
            <p:ph sz="half" idx="4294967295"/>
          </p:nvPr>
        </p:nvSpPr>
        <p:spPr>
          <a:xfrm>
            <a:off x="1981200" y="1447800"/>
            <a:ext cx="8229600" cy="4301030"/>
          </a:xfrm>
        </p:spPr>
        <p:txBody>
          <a:bodyPr anchor="t" anchorCtr="0">
            <a:normAutofit fontScale="85000" lnSpcReduction="20000"/>
          </a:bodyPr>
          <a:lstStyle/>
          <a:p>
            <a:pPr>
              <a:lnSpc>
                <a:spcPct val="80000"/>
              </a:lnSpc>
              <a:defRPr/>
            </a:pPr>
            <a:r>
              <a:rPr lang="en-US" sz="2500" b="1" dirty="0"/>
              <a:t>Diagnostic tests</a:t>
            </a:r>
          </a:p>
          <a:p>
            <a:pPr lvl="1" eaLnBrk="1" hangingPunct="1">
              <a:lnSpc>
                <a:spcPct val="80000"/>
              </a:lnSpc>
              <a:defRPr/>
            </a:pPr>
            <a:r>
              <a:rPr lang="en-US" sz="2500" dirty="0"/>
              <a:t>Iodinated contrast media: AKI</a:t>
            </a:r>
          </a:p>
          <a:p>
            <a:pPr lvl="1" eaLnBrk="1" hangingPunct="1">
              <a:lnSpc>
                <a:spcPct val="80000"/>
              </a:lnSpc>
              <a:defRPr/>
            </a:pPr>
            <a:r>
              <a:rPr lang="en-US" sz="2500" dirty="0"/>
              <a:t>Gadolinium-based contrast: NSF</a:t>
            </a:r>
          </a:p>
          <a:p>
            <a:pPr lvl="1" eaLnBrk="1" hangingPunct="1">
              <a:lnSpc>
                <a:spcPct val="80000"/>
              </a:lnSpc>
              <a:defRPr/>
            </a:pPr>
            <a:r>
              <a:rPr lang="en-US" sz="2500" dirty="0"/>
              <a:t>Sodium Phosphate bowel preparations: AKI, CKD </a:t>
            </a:r>
          </a:p>
          <a:p>
            <a:pPr lvl="1" eaLnBrk="1" hangingPunct="1">
              <a:lnSpc>
                <a:spcPct val="80000"/>
              </a:lnSpc>
              <a:defRPr/>
            </a:pPr>
            <a:endParaRPr lang="en-US" sz="2500" dirty="0"/>
          </a:p>
          <a:p>
            <a:pPr>
              <a:lnSpc>
                <a:spcPct val="80000"/>
              </a:lnSpc>
              <a:defRPr/>
            </a:pPr>
            <a:r>
              <a:rPr lang="en-US" sz="2500" b="1" dirty="0"/>
              <a:t>CVD</a:t>
            </a:r>
          </a:p>
          <a:p>
            <a:pPr lvl="1" eaLnBrk="1" hangingPunct="1">
              <a:lnSpc>
                <a:spcPct val="80000"/>
              </a:lnSpc>
              <a:defRPr/>
            </a:pPr>
            <a:r>
              <a:rPr lang="en-US" sz="2500" dirty="0"/>
              <a:t>Missed diagnosis</a:t>
            </a:r>
          </a:p>
          <a:p>
            <a:pPr lvl="1" eaLnBrk="1" hangingPunct="1">
              <a:lnSpc>
                <a:spcPct val="80000"/>
              </a:lnSpc>
              <a:defRPr/>
            </a:pPr>
            <a:r>
              <a:rPr lang="en-US" sz="2500" dirty="0"/>
              <a:t>Improper management</a:t>
            </a:r>
          </a:p>
          <a:p>
            <a:pPr lvl="1" eaLnBrk="1" hangingPunct="1">
              <a:lnSpc>
                <a:spcPct val="80000"/>
              </a:lnSpc>
              <a:defRPr/>
            </a:pPr>
            <a:endParaRPr lang="en-US" sz="2500" dirty="0"/>
          </a:p>
          <a:p>
            <a:pPr>
              <a:lnSpc>
                <a:spcPct val="80000"/>
              </a:lnSpc>
              <a:defRPr/>
            </a:pPr>
            <a:r>
              <a:rPr lang="en-US" sz="2500" b="1" dirty="0"/>
              <a:t>Fluid management</a:t>
            </a:r>
          </a:p>
          <a:p>
            <a:pPr lvl="1" eaLnBrk="1" hangingPunct="1">
              <a:lnSpc>
                <a:spcPct val="80000"/>
              </a:lnSpc>
              <a:defRPr/>
            </a:pPr>
            <a:r>
              <a:rPr lang="en-US" sz="2500" dirty="0"/>
              <a:t>Hypotension</a:t>
            </a:r>
          </a:p>
          <a:p>
            <a:pPr lvl="1" eaLnBrk="1" hangingPunct="1">
              <a:lnSpc>
                <a:spcPct val="80000"/>
              </a:lnSpc>
              <a:defRPr/>
            </a:pPr>
            <a:r>
              <a:rPr lang="en-US" sz="2500" dirty="0"/>
              <a:t>AKI</a:t>
            </a:r>
          </a:p>
          <a:p>
            <a:pPr lvl="1" eaLnBrk="1" hangingPunct="1">
              <a:lnSpc>
                <a:spcPct val="80000"/>
              </a:lnSpc>
              <a:defRPr/>
            </a:pPr>
            <a:r>
              <a:rPr lang="en-US" sz="2500" dirty="0"/>
              <a:t>CHF exacerbation</a:t>
            </a:r>
          </a:p>
        </p:txBody>
      </p:sp>
      <p:sp>
        <p:nvSpPr>
          <p:cNvPr id="50181" name="Text Box 6"/>
          <p:cNvSpPr txBox="1">
            <a:spLocks noChangeArrowheads="1"/>
          </p:cNvSpPr>
          <p:nvPr/>
        </p:nvSpPr>
        <p:spPr bwMode="auto">
          <a:xfrm>
            <a:off x="3704582" y="6248400"/>
            <a:ext cx="6963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fontAlgn="base">
              <a:spcBef>
                <a:spcPct val="0"/>
              </a:spcBef>
              <a:spcAft>
                <a:spcPct val="0"/>
              </a:spcAft>
            </a:pPr>
            <a:r>
              <a:rPr lang="en-US" sz="1400" dirty="0">
                <a:latin typeface="Calibri" pitchFamily="34" charset="0"/>
              </a:rPr>
              <a:t>AKI = acute kidney injury; CHF = congestive heart failure;  NSF = </a:t>
            </a:r>
            <a:r>
              <a:rPr lang="en-US" sz="1400" dirty="0" err="1">
                <a:latin typeface="Calibri" pitchFamily="34" charset="0"/>
              </a:rPr>
              <a:t>nephrogenic</a:t>
            </a:r>
            <a:r>
              <a:rPr lang="en-US" sz="1400" dirty="0">
                <a:latin typeface="Calibri" pitchFamily="34" charset="0"/>
              </a:rPr>
              <a:t> systemic fibrosis.</a:t>
            </a:r>
          </a:p>
          <a:p>
            <a:pPr eaLnBrk="1" fontAlgn="base" hangingPunct="1">
              <a:spcBef>
                <a:spcPct val="0"/>
              </a:spcBef>
              <a:spcAft>
                <a:spcPct val="0"/>
              </a:spcAft>
            </a:pPr>
            <a:r>
              <a:rPr lang="en-US" sz="1400" dirty="0">
                <a:latin typeface="Calibri" pitchFamily="34" charset="0"/>
              </a:rPr>
              <a:t>Fink JC, Brown J, Hsu, VD, et al. </a:t>
            </a:r>
            <a:r>
              <a:rPr lang="en-US" sz="1400" i="1" dirty="0">
                <a:latin typeface="Calibri" pitchFamily="34" charset="0"/>
              </a:rPr>
              <a:t>Am J Kidney Dis</a:t>
            </a:r>
            <a:r>
              <a:rPr lang="en-US" sz="1400" dirty="0">
                <a:latin typeface="Calibri" pitchFamily="34" charset="0"/>
              </a:rPr>
              <a:t> 2009;53:681-668.</a:t>
            </a:r>
            <a:r>
              <a:rPr lang="en-US" sz="1400" dirty="0">
                <a:solidFill>
                  <a:srgbClr val="FFFFFF"/>
                </a:solidFill>
                <a:latin typeface="Calibri" pitchFamily="34" charset="0"/>
              </a:rPr>
              <a:t>.</a:t>
            </a:r>
            <a:endParaRPr lang="en-US" sz="1400" dirty="0">
              <a:solidFill>
                <a:srgbClr val="FFFFFF"/>
              </a:solidFill>
              <a:latin typeface="Calibri" pitchFamily="34" charset="0"/>
              <a:cs typeface="Arial" charset="0"/>
            </a:endParaRPr>
          </a:p>
        </p:txBody>
      </p:sp>
    </p:spTree>
    <p:extLst>
      <p:ext uri="{BB962C8B-B14F-4D97-AF65-F5344CB8AC3E}">
        <p14:creationId xmlns:p14="http://schemas.microsoft.com/office/powerpoint/2010/main" val="397909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1519188" y="198120"/>
            <a:ext cx="8229600" cy="1143000"/>
          </a:xfrm>
        </p:spPr>
        <p:txBody>
          <a:bodyPr/>
          <a:lstStyle/>
          <a:p>
            <a:r>
              <a:rPr lang="en-US" altLang="en-US" dirty="0">
                <a:solidFill>
                  <a:schemeClr val="accent1">
                    <a:lumMod val="75000"/>
                  </a:schemeClr>
                </a:solidFill>
              </a:rPr>
              <a:t>Key Points on Medications in CKD </a:t>
            </a:r>
          </a:p>
        </p:txBody>
      </p:sp>
      <p:sp>
        <p:nvSpPr>
          <p:cNvPr id="119810" name="Content Placeholder 2"/>
          <p:cNvSpPr>
            <a:spLocks noGrp="1"/>
          </p:cNvSpPr>
          <p:nvPr>
            <p:ph idx="1"/>
          </p:nvPr>
        </p:nvSpPr>
        <p:spPr>
          <a:xfrm>
            <a:off x="1654023" y="1590308"/>
            <a:ext cx="8229600" cy="4802221"/>
          </a:xfrm>
        </p:spPr>
        <p:txBody>
          <a:bodyPr>
            <a:normAutofit lnSpcReduction="10000"/>
          </a:bodyPr>
          <a:lstStyle/>
          <a:p>
            <a:r>
              <a:rPr lang="en-US" altLang="en-US" sz="2200" dirty="0">
                <a:ea typeface="ＭＳ Ｐゴシック" pitchFamily="34" charset="-128"/>
              </a:rPr>
              <a:t>CKD patients at high risk for drug-related adverse events</a:t>
            </a:r>
          </a:p>
          <a:p>
            <a:r>
              <a:rPr lang="en-US" altLang="en-US" sz="2200" dirty="0">
                <a:ea typeface="ＭＳ Ｐゴシック" pitchFamily="34" charset="-128"/>
              </a:rPr>
              <a:t>Several classes of drugs renally eliminated</a:t>
            </a:r>
          </a:p>
          <a:p>
            <a:r>
              <a:rPr lang="en-US" altLang="en-US" sz="2200" dirty="0">
                <a:ea typeface="ＭＳ Ｐゴシック" pitchFamily="34" charset="-128"/>
              </a:rPr>
              <a:t>Consider kidney function and current eGFR (not just </a:t>
            </a:r>
            <a:r>
              <a:rPr lang="en-US" altLang="en-US" sz="2200" dirty="0" err="1">
                <a:ea typeface="ＭＳ Ｐゴシック" pitchFamily="34" charset="-128"/>
              </a:rPr>
              <a:t>SCr</a:t>
            </a:r>
            <a:r>
              <a:rPr lang="en-US" altLang="en-US" sz="2200" dirty="0">
                <a:ea typeface="ＭＳ Ｐゴシック" pitchFamily="34" charset="-128"/>
              </a:rPr>
              <a:t>) when prescribing meds</a:t>
            </a:r>
          </a:p>
          <a:p>
            <a:r>
              <a:rPr lang="en-US" altLang="en-US" sz="2200" dirty="0">
                <a:ea typeface="ＭＳ Ｐゴシック" pitchFamily="34" charset="-128"/>
              </a:rPr>
              <a:t>Minimize pill burden as much as possible</a:t>
            </a:r>
          </a:p>
          <a:p>
            <a:r>
              <a:rPr lang="en-US" altLang="en-US" sz="2200" dirty="0">
                <a:ea typeface="ＭＳ Ｐゴシック" pitchFamily="34" charset="-128"/>
              </a:rPr>
              <a:t>Remind CKD patients to avoid NSAIDs</a:t>
            </a:r>
          </a:p>
          <a:p>
            <a:r>
              <a:rPr lang="en-US" sz="2200" dirty="0"/>
              <a:t>No Dual RAAS blockade</a:t>
            </a:r>
          </a:p>
          <a:p>
            <a:r>
              <a:rPr lang="en-US" sz="2200" dirty="0"/>
              <a:t>Any med with &gt;30% renal clearance probably needs dose adjustment for CKD</a:t>
            </a:r>
          </a:p>
          <a:p>
            <a:r>
              <a:rPr lang="en-US" sz="2200" dirty="0"/>
              <a:t>No bisphosphonates for eGFR &lt;30</a:t>
            </a:r>
          </a:p>
          <a:p>
            <a:r>
              <a:rPr lang="en-US" sz="2200" dirty="0"/>
              <a:t>Avoid GAD for eGFR &lt;30</a:t>
            </a:r>
            <a:endParaRPr lang="en-US" altLang="en-US" sz="2200" dirty="0">
              <a:ea typeface="ＭＳ Ｐゴシック" pitchFamily="34" charset="-128"/>
            </a:endParaRPr>
          </a:p>
        </p:txBody>
      </p:sp>
    </p:spTree>
    <p:extLst>
      <p:ext uri="{BB962C8B-B14F-4D97-AF65-F5344CB8AC3E}">
        <p14:creationId xmlns:p14="http://schemas.microsoft.com/office/powerpoint/2010/main" val="379395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29" y="103543"/>
            <a:ext cx="10353762" cy="1257300"/>
          </a:xfrm>
        </p:spPr>
        <p:txBody>
          <a:bodyPr>
            <a:noAutofit/>
          </a:bodyPr>
          <a:lstStyle/>
          <a:p>
            <a:r>
              <a:rPr lang="en-US" sz="3400" dirty="0">
                <a:solidFill>
                  <a:schemeClr val="accent1">
                    <a:lumMod val="75000"/>
                  </a:schemeClr>
                </a:solidFill>
              </a:rPr>
              <a:t>Common Medications Requiring Dose</a:t>
            </a:r>
            <a:br>
              <a:rPr lang="en-US" sz="3400" dirty="0">
                <a:solidFill>
                  <a:schemeClr val="accent1">
                    <a:lumMod val="75000"/>
                  </a:schemeClr>
                </a:solidFill>
              </a:rPr>
            </a:br>
            <a:r>
              <a:rPr lang="en-US" sz="3400" dirty="0">
                <a:solidFill>
                  <a:schemeClr val="accent1">
                    <a:lumMod val="75000"/>
                  </a:schemeClr>
                </a:solidFill>
              </a:rPr>
              <a:t>Reduction in CKD</a:t>
            </a:r>
          </a:p>
        </p:txBody>
      </p:sp>
      <p:sp>
        <p:nvSpPr>
          <p:cNvPr id="3" name="Content Placeholder 2"/>
          <p:cNvSpPr>
            <a:spLocks noGrp="1"/>
          </p:cNvSpPr>
          <p:nvPr>
            <p:ph idx="1"/>
          </p:nvPr>
        </p:nvSpPr>
        <p:spPr>
          <a:xfrm>
            <a:off x="1223292" y="1601225"/>
            <a:ext cx="3796900" cy="4800600"/>
          </a:xfrm>
        </p:spPr>
        <p:txBody>
          <a:bodyPr>
            <a:normAutofit lnSpcReduction="10000"/>
          </a:bodyPr>
          <a:lstStyle/>
          <a:p>
            <a:r>
              <a:rPr lang="en-US" sz="1800" dirty="0"/>
              <a:t>Allopurinol/Colchicine</a:t>
            </a:r>
          </a:p>
          <a:p>
            <a:r>
              <a:rPr lang="en-US" sz="1800" dirty="0"/>
              <a:t>Gabapentin</a:t>
            </a:r>
          </a:p>
          <a:p>
            <a:pPr lvl="1"/>
            <a:r>
              <a:rPr lang="en-US" dirty="0"/>
              <a:t>CKD 4- Max dose 300mg </a:t>
            </a:r>
            <a:r>
              <a:rPr lang="en-US" dirty="0" err="1"/>
              <a:t>qd</a:t>
            </a:r>
            <a:endParaRPr lang="en-US" dirty="0"/>
          </a:p>
          <a:p>
            <a:pPr lvl="1"/>
            <a:r>
              <a:rPr lang="en-US" dirty="0"/>
              <a:t>CKD 5- Max dose 300mg </a:t>
            </a:r>
            <a:r>
              <a:rPr lang="en-US" dirty="0" err="1"/>
              <a:t>qod</a:t>
            </a:r>
            <a:endParaRPr lang="en-US" dirty="0"/>
          </a:p>
          <a:p>
            <a:r>
              <a:rPr lang="en-US" sz="1800" dirty="0"/>
              <a:t>Reglan</a:t>
            </a:r>
          </a:p>
          <a:p>
            <a:pPr lvl="1"/>
            <a:r>
              <a:rPr lang="en-US" dirty="0"/>
              <a:t>Reduce 50% for </a:t>
            </a:r>
            <a:r>
              <a:rPr lang="en-US" dirty="0" err="1"/>
              <a:t>eGFR</a:t>
            </a:r>
            <a:r>
              <a:rPr lang="en-US" dirty="0"/>
              <a:t>&lt; 40</a:t>
            </a:r>
          </a:p>
          <a:p>
            <a:pPr lvl="1"/>
            <a:r>
              <a:rPr lang="en-US" dirty="0"/>
              <a:t>Can cause irreversible EPS with chronic use</a:t>
            </a:r>
          </a:p>
          <a:p>
            <a:r>
              <a:rPr lang="en-US" sz="1800" dirty="0"/>
              <a:t>Narcotics</a:t>
            </a:r>
          </a:p>
          <a:p>
            <a:pPr lvl="1"/>
            <a:r>
              <a:rPr lang="en-US" dirty="0"/>
              <a:t>Methadone and fentanyl best for ESRD patients</a:t>
            </a:r>
          </a:p>
          <a:p>
            <a:pPr lvl="2"/>
            <a:r>
              <a:rPr lang="en-US" sz="1800" dirty="0"/>
              <a:t>Lowest risk of toxic metabolites</a:t>
            </a:r>
          </a:p>
        </p:txBody>
      </p:sp>
      <p:sp>
        <p:nvSpPr>
          <p:cNvPr id="4" name="Content Placeholder 2"/>
          <p:cNvSpPr txBox="1">
            <a:spLocks/>
          </p:cNvSpPr>
          <p:nvPr/>
        </p:nvSpPr>
        <p:spPr>
          <a:xfrm>
            <a:off x="6499275" y="1244184"/>
            <a:ext cx="3796900" cy="4800600"/>
          </a:xfrm>
          <a:prstGeom prst="rect">
            <a:avLst/>
          </a:prstGeom>
        </p:spPr>
        <p:txBody>
          <a:bodyPr vert="horz" lIns="0" tIns="228600" rIns="0" bIns="45720" rtlCol="0">
            <a:noAutofit/>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07C1C"/>
              </a:buClr>
            </a:pPr>
            <a:r>
              <a:rPr lang="en-US" sz="1800" dirty="0"/>
              <a:t>Renally cleared beta blockers</a:t>
            </a:r>
          </a:p>
          <a:p>
            <a:pPr lvl="1">
              <a:buClr>
                <a:srgbClr val="F07C1C"/>
              </a:buClr>
            </a:pPr>
            <a:r>
              <a:rPr lang="en-US" sz="1800" dirty="0"/>
              <a:t>Atenolol, </a:t>
            </a:r>
            <a:r>
              <a:rPr lang="en-US" sz="1800" dirty="0" err="1"/>
              <a:t>bisoprolol</a:t>
            </a:r>
            <a:r>
              <a:rPr lang="en-US" sz="1800" dirty="0"/>
              <a:t>, </a:t>
            </a:r>
            <a:r>
              <a:rPr lang="en-US" sz="1800" dirty="0" err="1"/>
              <a:t>nadolol</a:t>
            </a:r>
            <a:endParaRPr lang="en-US" sz="1800" dirty="0"/>
          </a:p>
          <a:p>
            <a:pPr>
              <a:buClr>
                <a:srgbClr val="F07C1C"/>
              </a:buClr>
            </a:pPr>
            <a:r>
              <a:rPr lang="en-US" sz="1800" dirty="0"/>
              <a:t>Digoxin</a:t>
            </a:r>
          </a:p>
          <a:p>
            <a:pPr>
              <a:buClr>
                <a:srgbClr val="F07C1C"/>
              </a:buClr>
            </a:pPr>
            <a:r>
              <a:rPr lang="en-US" sz="1800" dirty="0"/>
              <a:t>Statins</a:t>
            </a:r>
          </a:p>
          <a:p>
            <a:pPr lvl="1">
              <a:buClr>
                <a:srgbClr val="F07C1C"/>
              </a:buClr>
            </a:pPr>
            <a:r>
              <a:rPr lang="en-US" sz="1800" dirty="0"/>
              <a:t>Lovastatin, pravastatin, simvastatin. </a:t>
            </a:r>
            <a:r>
              <a:rPr lang="en-US" sz="1800" dirty="0" err="1"/>
              <a:t>Fluvastatin</a:t>
            </a:r>
            <a:r>
              <a:rPr lang="en-US" sz="1800" dirty="0"/>
              <a:t>, </a:t>
            </a:r>
            <a:r>
              <a:rPr lang="en-US" sz="1800" dirty="0" err="1"/>
              <a:t>rosuvastatin</a:t>
            </a:r>
            <a:endParaRPr lang="en-US" sz="1800" dirty="0"/>
          </a:p>
          <a:p>
            <a:pPr>
              <a:buClr>
                <a:srgbClr val="F07C1C"/>
              </a:buClr>
            </a:pPr>
            <a:r>
              <a:rPr lang="en-US" sz="1800" dirty="0"/>
              <a:t>Antimicrobials</a:t>
            </a:r>
          </a:p>
          <a:p>
            <a:pPr lvl="1">
              <a:buClr>
                <a:srgbClr val="F07C1C"/>
              </a:buClr>
            </a:pPr>
            <a:r>
              <a:rPr lang="en-US" sz="1800" dirty="0"/>
              <a:t>Antifungals, aminoglycosides, Bactrim, </a:t>
            </a:r>
            <a:r>
              <a:rPr lang="en-US" sz="1800" dirty="0" err="1"/>
              <a:t>Macrobid</a:t>
            </a:r>
            <a:endParaRPr lang="en-US" sz="1800" dirty="0"/>
          </a:p>
          <a:p>
            <a:pPr>
              <a:buClr>
                <a:srgbClr val="F07C1C"/>
              </a:buClr>
            </a:pPr>
            <a:r>
              <a:rPr lang="en-US" sz="1800" dirty="0"/>
              <a:t>Enoxaparin/ NOAC-  Dabigatran/ </a:t>
            </a:r>
            <a:r>
              <a:rPr lang="en-US" sz="1800" dirty="0" err="1"/>
              <a:t>Rivaroxiban</a:t>
            </a:r>
            <a:endParaRPr lang="en-US" sz="1800" dirty="0"/>
          </a:p>
          <a:p>
            <a:pPr>
              <a:buClr>
                <a:srgbClr val="F07C1C"/>
              </a:buClr>
            </a:pPr>
            <a:r>
              <a:rPr lang="en-US" sz="1800" dirty="0"/>
              <a:t>Methotrexate</a:t>
            </a:r>
          </a:p>
          <a:p>
            <a:pPr>
              <a:buClr>
                <a:srgbClr val="F07C1C"/>
              </a:buClr>
            </a:pPr>
            <a:r>
              <a:rPr lang="en-US" sz="1800" dirty="0"/>
              <a:t>Proton pump inhibitors- </a:t>
            </a:r>
            <a:r>
              <a:rPr lang="en-US" sz="1800" dirty="0">
                <a:solidFill>
                  <a:schemeClr val="bg2">
                    <a:lumMod val="50000"/>
                    <a:lumOff val="50000"/>
                  </a:schemeClr>
                </a:solidFill>
              </a:rPr>
              <a:t>OK</a:t>
            </a:r>
            <a:r>
              <a:rPr lang="en-US" sz="1800" dirty="0"/>
              <a:t> in the absence of strong evidence of kidney adverse effect</a:t>
            </a:r>
          </a:p>
          <a:p>
            <a:pPr>
              <a:buClr>
                <a:srgbClr val="F07C1C"/>
              </a:buClr>
            </a:pPr>
            <a:endParaRPr lang="en-US" sz="1800" dirty="0"/>
          </a:p>
        </p:txBody>
      </p:sp>
    </p:spTree>
    <p:extLst>
      <p:ext uri="{BB962C8B-B14F-4D97-AF65-F5344CB8AC3E}">
        <p14:creationId xmlns:p14="http://schemas.microsoft.com/office/powerpoint/2010/main" val="149786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65248" y="2214880"/>
            <a:ext cx="7469632" cy="1371600"/>
          </a:xfrm>
        </p:spPr>
        <p:txBody>
          <a:bodyPr>
            <a:normAutofit fontScale="90000"/>
          </a:bodyPr>
          <a:lstStyle/>
          <a:p>
            <a:pPr algn="ctr"/>
            <a:r>
              <a:rPr lang="en-US" dirty="0"/>
              <a:t>Co-Management, Patient Safety, and Nephrology Specialist Referral</a:t>
            </a:r>
          </a:p>
        </p:txBody>
      </p:sp>
    </p:spTree>
    <p:extLst>
      <p:ext uri="{BB962C8B-B14F-4D97-AF65-F5344CB8AC3E}">
        <p14:creationId xmlns:p14="http://schemas.microsoft.com/office/powerpoint/2010/main" val="47607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52226" name="Line 2"/>
          <p:cNvSpPr>
            <a:spLocks noChangeAspect="1" noChangeShapeType="1"/>
          </p:cNvSpPr>
          <p:nvPr/>
        </p:nvSpPr>
        <p:spPr bwMode="auto">
          <a:xfrm>
            <a:off x="6934200" y="2590800"/>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52227" name="Rectangle 3"/>
          <p:cNvSpPr>
            <a:spLocks noChangeAspect="1" noChangeArrowheads="1"/>
          </p:cNvSpPr>
          <p:nvPr/>
        </p:nvSpPr>
        <p:spPr bwMode="auto">
          <a:xfrm>
            <a:off x="2195371" y="2075094"/>
            <a:ext cx="4229575" cy="2806469"/>
          </a:xfrm>
          <a:prstGeom prst="rect">
            <a:avLst/>
          </a:prstGeom>
          <a:solidFill>
            <a:schemeClr val="accent3"/>
          </a:solidFill>
          <a:ln w="9525">
            <a:solidFill>
              <a:srgbClr val="808080"/>
            </a:solidFill>
            <a:miter lim="800000"/>
            <a:headEnd/>
            <a:tailEnd/>
          </a:ln>
        </p:spPr>
        <p:txBody>
          <a:bodyPr wrap="none" anchor="ctr"/>
          <a:lstStyle/>
          <a:p>
            <a:pPr algn="ctr" fontAlgn="base">
              <a:spcBef>
                <a:spcPct val="0"/>
              </a:spcBef>
              <a:spcAft>
                <a:spcPct val="0"/>
              </a:spcAft>
            </a:pPr>
            <a:endParaRPr lang="en-US" sz="2400">
              <a:solidFill>
                <a:srgbClr val="FFFFFF"/>
              </a:solidFill>
              <a:latin typeface="Times New Roman" pitchFamily="18" charset="0"/>
              <a:ea typeface="ＭＳ Ｐゴシック" pitchFamily="34" charset="-128"/>
            </a:endParaRPr>
          </a:p>
        </p:txBody>
      </p:sp>
      <p:sp>
        <p:nvSpPr>
          <p:cNvPr id="52228" name="AutoShape 4"/>
          <p:cNvSpPr>
            <a:spLocks noChangeAspect="1" noChangeArrowheads="1"/>
          </p:cNvSpPr>
          <p:nvPr/>
        </p:nvSpPr>
        <p:spPr bwMode="auto">
          <a:xfrm>
            <a:off x="2209800" y="1600200"/>
            <a:ext cx="8153400" cy="3494088"/>
          </a:xfrm>
          <a:prstGeom prst="rightArrow">
            <a:avLst>
              <a:gd name="adj1" fmla="val 42287"/>
              <a:gd name="adj2" fmla="val 27937"/>
            </a:avLst>
          </a:prstGeom>
          <a:solidFill>
            <a:srgbClr val="DDDDDD"/>
          </a:solidFill>
          <a:ln w="28575">
            <a:solidFill>
              <a:srgbClr val="DDDDDD"/>
            </a:solidFill>
            <a:miter lim="800000"/>
            <a:headEnd/>
            <a:tailEnd/>
          </a:ln>
        </p:spPr>
        <p:txBody>
          <a:bodyPr wrap="none" anchor="ctr"/>
          <a:lstStyle/>
          <a:p>
            <a:pPr algn="ctr" fontAlgn="base">
              <a:spcBef>
                <a:spcPct val="0"/>
              </a:spcBef>
              <a:spcAft>
                <a:spcPct val="0"/>
              </a:spcAft>
            </a:pPr>
            <a:endParaRPr lang="en-US" sz="2400">
              <a:solidFill>
                <a:srgbClr val="FFFFFF"/>
              </a:solidFill>
              <a:latin typeface="Times New Roman" pitchFamily="18" charset="0"/>
              <a:ea typeface="ＭＳ Ｐゴシック" pitchFamily="34" charset="-128"/>
            </a:endParaRPr>
          </a:p>
        </p:txBody>
      </p:sp>
      <p:sp>
        <p:nvSpPr>
          <p:cNvPr id="52229" name="Line 5"/>
          <p:cNvSpPr>
            <a:spLocks noChangeAspect="1" noChangeShapeType="1"/>
          </p:cNvSpPr>
          <p:nvPr/>
        </p:nvSpPr>
        <p:spPr bwMode="auto">
          <a:xfrm>
            <a:off x="4038600" y="2590801"/>
            <a:ext cx="0" cy="1489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52230" name="Line 6"/>
          <p:cNvSpPr>
            <a:spLocks noChangeAspect="1" noChangeShapeType="1"/>
          </p:cNvSpPr>
          <p:nvPr/>
        </p:nvSpPr>
        <p:spPr bwMode="auto">
          <a:xfrm>
            <a:off x="5638800" y="2590801"/>
            <a:ext cx="0" cy="1489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52231" name="Line 7"/>
          <p:cNvSpPr>
            <a:spLocks noChangeAspect="1" noChangeShapeType="1"/>
          </p:cNvSpPr>
          <p:nvPr/>
        </p:nvSpPr>
        <p:spPr bwMode="auto">
          <a:xfrm flipH="1">
            <a:off x="8610600" y="2590801"/>
            <a:ext cx="1588" cy="1489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52232" name="Text Box 8"/>
          <p:cNvSpPr txBox="1">
            <a:spLocks noChangeAspect="1" noChangeArrowheads="1"/>
          </p:cNvSpPr>
          <p:nvPr/>
        </p:nvSpPr>
        <p:spPr bwMode="auto">
          <a:xfrm>
            <a:off x="2286000" y="2743200"/>
            <a:ext cx="17795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a:solidFill>
                  <a:srgbClr val="000000"/>
                </a:solidFill>
              </a:rPr>
              <a:t>Kidney</a:t>
            </a:r>
            <a:br>
              <a:rPr lang="en-US" sz="1400" b="1">
                <a:solidFill>
                  <a:srgbClr val="000000"/>
                </a:solidFill>
              </a:rPr>
            </a:br>
            <a:r>
              <a:rPr lang="en-US" sz="1400" b="1">
                <a:solidFill>
                  <a:srgbClr val="000000"/>
                </a:solidFill>
              </a:rPr>
              <a:t>damage and normal or </a:t>
            </a:r>
            <a:r>
              <a:rPr lang="en-US" sz="1400" b="1">
                <a:solidFill>
                  <a:srgbClr val="000000"/>
                </a:solidFill>
                <a:sym typeface="Symbol" pitchFamily="18" charset="2"/>
              </a:rPr>
              <a:t> GFR</a:t>
            </a:r>
            <a:endParaRPr lang="en-US" sz="2000" b="1">
              <a:solidFill>
                <a:srgbClr val="000000"/>
              </a:solidFill>
            </a:endParaRPr>
          </a:p>
        </p:txBody>
      </p:sp>
      <p:sp>
        <p:nvSpPr>
          <p:cNvPr id="52233" name="Text Box 9"/>
          <p:cNvSpPr txBox="1">
            <a:spLocks noChangeAspect="1" noChangeArrowheads="1"/>
          </p:cNvSpPr>
          <p:nvPr/>
        </p:nvSpPr>
        <p:spPr bwMode="auto">
          <a:xfrm>
            <a:off x="3962400" y="2667000"/>
            <a:ext cx="18288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a:solidFill>
                  <a:srgbClr val="000000"/>
                </a:solidFill>
              </a:rPr>
              <a:t>Kidney</a:t>
            </a:r>
            <a:br>
              <a:rPr lang="en-US" sz="1400" b="1">
                <a:solidFill>
                  <a:srgbClr val="000000"/>
                </a:solidFill>
              </a:rPr>
            </a:br>
            <a:r>
              <a:rPr lang="en-US" sz="1400" b="1">
                <a:solidFill>
                  <a:srgbClr val="000000"/>
                </a:solidFill>
              </a:rPr>
              <a:t>damage and</a:t>
            </a:r>
            <a:r>
              <a:rPr lang="en-US" sz="1400" b="1">
                <a:solidFill>
                  <a:srgbClr val="000000"/>
                </a:solidFill>
                <a:sym typeface="Symbol" pitchFamily="18" charset="2"/>
              </a:rPr>
              <a:t> </a:t>
            </a:r>
          </a:p>
          <a:p>
            <a:pPr algn="ctr" fontAlgn="base">
              <a:spcBef>
                <a:spcPct val="0"/>
              </a:spcBef>
              <a:spcAft>
                <a:spcPct val="0"/>
              </a:spcAft>
            </a:pPr>
            <a:r>
              <a:rPr lang="en-US" sz="1400" b="1">
                <a:solidFill>
                  <a:srgbClr val="000000"/>
                </a:solidFill>
                <a:sym typeface="Symbol" pitchFamily="18" charset="2"/>
              </a:rPr>
              <a:t>mild </a:t>
            </a:r>
            <a:r>
              <a:rPr lang="en-US" sz="1600" b="1">
                <a:solidFill>
                  <a:srgbClr val="000000"/>
                </a:solidFill>
                <a:sym typeface="Symbol" pitchFamily="18" charset="2"/>
              </a:rPr>
              <a:t> </a:t>
            </a:r>
          </a:p>
          <a:p>
            <a:pPr algn="ctr" fontAlgn="base">
              <a:spcBef>
                <a:spcPct val="0"/>
              </a:spcBef>
              <a:spcAft>
                <a:spcPct val="0"/>
              </a:spcAft>
            </a:pPr>
            <a:r>
              <a:rPr lang="en-US" sz="1400" b="1">
                <a:solidFill>
                  <a:srgbClr val="000000"/>
                </a:solidFill>
                <a:sym typeface="Symbol" pitchFamily="18" charset="2"/>
              </a:rPr>
              <a:t>GFR</a:t>
            </a:r>
            <a:r>
              <a:rPr lang="en-US" sz="1800" b="1">
                <a:solidFill>
                  <a:srgbClr val="FFFFFF"/>
                </a:solidFill>
                <a:sym typeface="Symbol" pitchFamily="18" charset="2"/>
              </a:rPr>
              <a:t> </a:t>
            </a:r>
            <a:endParaRPr lang="en-US" sz="1800" b="1">
              <a:solidFill>
                <a:srgbClr val="FFFFFF"/>
              </a:solidFill>
            </a:endParaRPr>
          </a:p>
        </p:txBody>
      </p:sp>
      <p:sp>
        <p:nvSpPr>
          <p:cNvPr id="52234" name="Text Box 10"/>
          <p:cNvSpPr txBox="1">
            <a:spLocks noChangeAspect="1" noChangeArrowheads="1"/>
          </p:cNvSpPr>
          <p:nvPr/>
        </p:nvSpPr>
        <p:spPr bwMode="auto">
          <a:xfrm>
            <a:off x="7162800" y="2895600"/>
            <a:ext cx="1511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a:solidFill>
                  <a:srgbClr val="000000"/>
                </a:solidFill>
              </a:rPr>
              <a:t>Severe</a:t>
            </a:r>
            <a:br>
              <a:rPr lang="en-US" sz="1400" b="1">
                <a:solidFill>
                  <a:srgbClr val="000000"/>
                </a:solidFill>
              </a:rPr>
            </a:br>
            <a:r>
              <a:rPr lang="en-US" sz="1400" b="1">
                <a:solidFill>
                  <a:srgbClr val="000000"/>
                </a:solidFill>
                <a:sym typeface="Symbol" pitchFamily="18" charset="2"/>
              </a:rPr>
              <a:t> </a:t>
            </a:r>
            <a:r>
              <a:rPr lang="en-US" sz="1400" b="1">
                <a:solidFill>
                  <a:srgbClr val="000000"/>
                </a:solidFill>
              </a:rPr>
              <a:t>GFR</a:t>
            </a:r>
            <a:endParaRPr lang="en-US" sz="1000" b="1">
              <a:solidFill>
                <a:srgbClr val="000000"/>
              </a:solidFill>
            </a:endParaRPr>
          </a:p>
        </p:txBody>
      </p:sp>
      <p:sp>
        <p:nvSpPr>
          <p:cNvPr id="52235" name="Text Box 11"/>
          <p:cNvSpPr txBox="1">
            <a:spLocks noChangeAspect="1" noChangeArrowheads="1"/>
          </p:cNvSpPr>
          <p:nvPr/>
        </p:nvSpPr>
        <p:spPr bwMode="auto">
          <a:xfrm>
            <a:off x="8686800" y="2895600"/>
            <a:ext cx="1238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a:solidFill>
                  <a:srgbClr val="000000"/>
                </a:solidFill>
              </a:rPr>
              <a:t>Kidney</a:t>
            </a:r>
            <a:br>
              <a:rPr lang="en-US" sz="1400" b="1">
                <a:solidFill>
                  <a:srgbClr val="000000"/>
                </a:solidFill>
              </a:rPr>
            </a:br>
            <a:r>
              <a:rPr lang="en-US" sz="1400" b="1">
                <a:solidFill>
                  <a:srgbClr val="000000"/>
                </a:solidFill>
              </a:rPr>
              <a:t>failure</a:t>
            </a:r>
            <a:endParaRPr lang="en-US" sz="1200" b="1">
              <a:solidFill>
                <a:srgbClr val="000000"/>
              </a:solidFill>
            </a:endParaRPr>
          </a:p>
        </p:txBody>
      </p:sp>
      <p:sp>
        <p:nvSpPr>
          <p:cNvPr id="52236" name="Text Box 12"/>
          <p:cNvSpPr txBox="1">
            <a:spLocks noChangeAspect="1" noChangeArrowheads="1"/>
          </p:cNvSpPr>
          <p:nvPr/>
        </p:nvSpPr>
        <p:spPr bwMode="auto">
          <a:xfrm>
            <a:off x="5562600" y="2895600"/>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a:solidFill>
                  <a:srgbClr val="000000"/>
                </a:solidFill>
              </a:rPr>
              <a:t>Moderate </a:t>
            </a:r>
          </a:p>
          <a:p>
            <a:pPr algn="ctr" fontAlgn="base">
              <a:spcBef>
                <a:spcPct val="0"/>
              </a:spcBef>
              <a:spcAft>
                <a:spcPct val="0"/>
              </a:spcAft>
            </a:pPr>
            <a:r>
              <a:rPr lang="en-US" sz="1400" b="1">
                <a:solidFill>
                  <a:srgbClr val="000000"/>
                </a:solidFill>
                <a:sym typeface="Symbol" pitchFamily="18" charset="2"/>
              </a:rPr>
              <a:t> </a:t>
            </a:r>
            <a:r>
              <a:rPr lang="en-US" sz="1400" b="1">
                <a:solidFill>
                  <a:srgbClr val="000000"/>
                </a:solidFill>
              </a:rPr>
              <a:t>GFR</a:t>
            </a:r>
            <a:endParaRPr lang="en-US" sz="1000" b="1">
              <a:solidFill>
                <a:srgbClr val="000000"/>
              </a:solidFill>
            </a:endParaRPr>
          </a:p>
        </p:txBody>
      </p:sp>
      <p:sp>
        <p:nvSpPr>
          <p:cNvPr id="52237" name="Text Box 14"/>
          <p:cNvSpPr txBox="1">
            <a:spLocks noChangeAspect="1" noChangeArrowheads="1"/>
          </p:cNvSpPr>
          <p:nvPr/>
        </p:nvSpPr>
        <p:spPr bwMode="auto">
          <a:xfrm>
            <a:off x="2743200" y="3733800"/>
            <a:ext cx="731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50000"/>
              </a:spcBef>
              <a:spcAft>
                <a:spcPct val="0"/>
              </a:spcAft>
            </a:pPr>
            <a:r>
              <a:rPr lang="en-US" sz="1600" b="1">
                <a:solidFill>
                  <a:srgbClr val="000000"/>
                </a:solidFill>
              </a:rPr>
              <a:t>Stage 1               Stage 2               Stage  3            Stage  4           Stage   5</a:t>
            </a:r>
            <a:endParaRPr lang="en-US" sz="1600">
              <a:solidFill>
                <a:srgbClr val="000000"/>
              </a:solidFill>
            </a:endParaRPr>
          </a:p>
        </p:txBody>
      </p:sp>
      <p:sp>
        <p:nvSpPr>
          <p:cNvPr id="52238" name="Text Box 15"/>
          <p:cNvSpPr txBox="1">
            <a:spLocks noChangeAspect="1" noChangeArrowheads="1"/>
          </p:cNvSpPr>
          <p:nvPr/>
        </p:nvSpPr>
        <p:spPr bwMode="auto">
          <a:xfrm>
            <a:off x="6286500" y="423151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2400" b="1" dirty="0">
                <a:solidFill>
                  <a:srgbClr val="92D050"/>
                </a:solidFill>
              </a:rPr>
              <a:t>Nephrologist</a:t>
            </a:r>
            <a:endParaRPr lang="en-US" sz="2400" b="1" dirty="0">
              <a:solidFill>
                <a:srgbClr val="92D050"/>
              </a:solidFill>
              <a:latin typeface="Calibri" pitchFamily="34" charset="0"/>
            </a:endParaRPr>
          </a:p>
        </p:txBody>
      </p:sp>
      <p:sp>
        <p:nvSpPr>
          <p:cNvPr id="52239" name="Text Box 16"/>
          <p:cNvSpPr txBox="1">
            <a:spLocks noChangeAspect="1" noChangeArrowheads="1"/>
          </p:cNvSpPr>
          <p:nvPr/>
        </p:nvSpPr>
        <p:spPr bwMode="auto">
          <a:xfrm>
            <a:off x="2133601" y="4419601"/>
            <a:ext cx="3960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2400" b="1" dirty="0"/>
              <a:t>Primary Care Practitioner</a:t>
            </a:r>
            <a:endParaRPr lang="en-US" sz="2400" b="1" dirty="0">
              <a:latin typeface="Calibri" pitchFamily="34" charset="0"/>
            </a:endParaRPr>
          </a:p>
        </p:txBody>
      </p:sp>
      <p:sp>
        <p:nvSpPr>
          <p:cNvPr id="52241" name="Line 20"/>
          <p:cNvSpPr>
            <a:spLocks noChangeAspect="1" noChangeShapeType="1"/>
          </p:cNvSpPr>
          <p:nvPr/>
        </p:nvSpPr>
        <p:spPr bwMode="auto">
          <a:xfrm flipH="1">
            <a:off x="7162800" y="2590801"/>
            <a:ext cx="1588" cy="1489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52242" name="Text Box 22"/>
          <p:cNvSpPr txBox="1">
            <a:spLocks noChangeAspect="1" noChangeArrowheads="1"/>
          </p:cNvSpPr>
          <p:nvPr/>
        </p:nvSpPr>
        <p:spPr bwMode="auto">
          <a:xfrm>
            <a:off x="1638300" y="4083050"/>
            <a:ext cx="777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50000"/>
              </a:spcBef>
              <a:spcAft>
                <a:spcPct val="0"/>
              </a:spcAft>
            </a:pPr>
            <a:r>
              <a:rPr lang="en-US" sz="1600" b="1" dirty="0">
                <a:solidFill>
                  <a:srgbClr val="000000"/>
                </a:solidFill>
              </a:rPr>
              <a:t>GFR                    90 	        60                       30                     15</a:t>
            </a:r>
            <a:endParaRPr lang="en-US" sz="1600" dirty="0">
              <a:solidFill>
                <a:srgbClr val="000000"/>
              </a:solidFill>
            </a:endParaRPr>
          </a:p>
        </p:txBody>
      </p:sp>
      <p:sp>
        <p:nvSpPr>
          <p:cNvPr id="52243" name="Text Box 23"/>
          <p:cNvSpPr txBox="1">
            <a:spLocks noChangeArrowheads="1"/>
          </p:cNvSpPr>
          <p:nvPr/>
        </p:nvSpPr>
        <p:spPr bwMode="auto">
          <a:xfrm>
            <a:off x="1766887" y="392872"/>
            <a:ext cx="86106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eaLnBrk="1" fontAlgn="base" hangingPunct="1">
              <a:lnSpc>
                <a:spcPct val="90000"/>
              </a:lnSpc>
              <a:spcBef>
                <a:spcPct val="0"/>
              </a:spcBef>
              <a:spcAft>
                <a:spcPct val="0"/>
              </a:spcAft>
              <a:defRPr/>
            </a:pPr>
            <a:r>
              <a:rPr lang="en-US" sz="3100" dirty="0">
                <a:latin typeface="+mj-lt"/>
                <a:ea typeface="+mj-ea"/>
                <a:cs typeface="+mj-cs"/>
              </a:rPr>
              <a:t>Who Should be Involved in the </a:t>
            </a:r>
          </a:p>
          <a:p>
            <a:pPr eaLnBrk="1" fontAlgn="base" hangingPunct="1">
              <a:lnSpc>
                <a:spcPct val="90000"/>
              </a:lnSpc>
              <a:spcBef>
                <a:spcPct val="0"/>
              </a:spcBef>
              <a:spcAft>
                <a:spcPct val="0"/>
              </a:spcAft>
              <a:defRPr/>
            </a:pPr>
            <a:r>
              <a:rPr lang="en-US" sz="3100" dirty="0">
                <a:latin typeface="+mj-lt"/>
                <a:ea typeface="+mj-ea"/>
                <a:cs typeface="+mj-cs"/>
              </a:rPr>
              <a:t>Patient Safety Approach to CKD?</a:t>
            </a:r>
          </a:p>
        </p:txBody>
      </p:sp>
      <p:sp>
        <p:nvSpPr>
          <p:cNvPr id="113690" name="Line 26"/>
          <p:cNvSpPr>
            <a:spLocks noChangeShapeType="1"/>
          </p:cNvSpPr>
          <p:nvPr/>
        </p:nvSpPr>
        <p:spPr bwMode="auto">
          <a:xfrm>
            <a:off x="2133601" y="5410200"/>
            <a:ext cx="7877175" cy="0"/>
          </a:xfrm>
          <a:prstGeom prst="line">
            <a:avLst/>
          </a:prstGeom>
          <a:noFill/>
          <a:ln w="323850">
            <a:solidFill>
              <a:srgbClr val="F15E23"/>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34839" name="TextBox 22"/>
          <p:cNvSpPr txBox="1">
            <a:spLocks noChangeArrowheads="1"/>
          </p:cNvSpPr>
          <p:nvPr/>
        </p:nvSpPr>
        <p:spPr bwMode="auto">
          <a:xfrm>
            <a:off x="7005779" y="4554307"/>
            <a:ext cx="1388294" cy="461665"/>
          </a:xfrm>
          <a:prstGeom prst="rect">
            <a:avLst/>
          </a:prstGeom>
          <a:noFill/>
          <a:ln>
            <a:noFill/>
          </a:ln>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2400" b="1" dirty="0">
                <a:solidFill>
                  <a:srgbClr val="92D050"/>
                </a:solidFill>
                <a:latin typeface="Arial"/>
              </a:rPr>
              <a:t>Consult</a:t>
            </a:r>
            <a:endParaRPr lang="en-US" sz="2400" b="1" dirty="0">
              <a:solidFill>
                <a:srgbClr val="FFFFFF"/>
              </a:solidFill>
              <a:latin typeface="Arial"/>
            </a:endParaRPr>
          </a:p>
        </p:txBody>
      </p:sp>
      <p:pic>
        <p:nvPicPr>
          <p:cNvPr id="52247" name="Picture 24"/>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785939" y="1273176"/>
            <a:ext cx="8620125" cy="5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5C00"/>
                  </a:outerShdw>
                </a:effectLst>
              </a14:hiddenEffects>
            </a:ext>
          </a:extLst>
        </p:spPr>
      </p:pic>
    </p:spTree>
    <p:extLst>
      <p:ext uri="{BB962C8B-B14F-4D97-AF65-F5344CB8AC3E}">
        <p14:creationId xmlns:p14="http://schemas.microsoft.com/office/powerpoint/2010/main" val="90871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1524000" y="0"/>
            <a:ext cx="9144000" cy="1417638"/>
          </a:xfrm>
          <a:noFill/>
        </p:spPr>
        <p:txBody>
          <a:bodyPr/>
          <a:lstStyle/>
          <a:p>
            <a:r>
              <a:rPr lang="en-US" sz="2200" b="1" dirty="0">
                <a:latin typeface="Calibri" panose="020F0502020204030204" pitchFamily="34" charset="0"/>
                <a:ea typeface="Calibri" panose="020F0502020204030204" pitchFamily="34" charset="0"/>
                <a:cs typeface="Times New Roman" panose="02020603050405020304" pitchFamily="18" charset="0"/>
              </a:rPr>
              <a:t>TRENDS IN THE CRUDE AND STANDARDIZED INCIDENCE RATES OF ESRD </a:t>
            </a:r>
            <a:endParaRPr lang="en-US" sz="2200" b="1" dirty="0"/>
          </a:p>
        </p:txBody>
      </p:sp>
      <p:sp>
        <p:nvSpPr>
          <p:cNvPr id="5" name="Footer Placeholder 4"/>
          <p:cNvSpPr>
            <a:spLocks noGrp="1"/>
          </p:cNvSpPr>
          <p:nvPr>
            <p:ph type="ftr" sz="quarter" idx="3"/>
          </p:nvPr>
        </p:nvSpPr>
        <p:spPr>
          <a:xfrm>
            <a:off x="3028950" y="6410324"/>
            <a:ext cx="6145530" cy="44767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2018 Annual Data Report </a:t>
            </a:r>
            <a:br>
              <a:rPr lang="en-US" sz="1000" dirty="0"/>
            </a:br>
            <a:r>
              <a:rPr lang="en-US" sz="1000" dirty="0"/>
              <a:t>Volume 2 ESRD, Chapter 1</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9312" y="1336468"/>
            <a:ext cx="8450579" cy="4967285"/>
          </a:xfrm>
          <a:prstGeom prst="rect">
            <a:avLst/>
          </a:prstGeom>
          <a:ln>
            <a:solidFill>
              <a:schemeClr val="bg2"/>
            </a:solidFill>
          </a:ln>
        </p:spPr>
      </p:pic>
      <p:sp>
        <p:nvSpPr>
          <p:cNvPr id="8" name="Rectangle 7">
            <a:extLst>
              <a:ext uri="{FF2B5EF4-FFF2-40B4-BE49-F238E27FC236}">
                <a16:creationId xmlns:a16="http://schemas.microsoft.com/office/drawing/2014/main" id="{88AC6B43-4943-479B-A33C-FF546BD26B37}"/>
              </a:ext>
            </a:extLst>
          </p:cNvPr>
          <p:cNvSpPr/>
          <p:nvPr/>
        </p:nvSpPr>
        <p:spPr>
          <a:xfrm>
            <a:off x="8496397" y="1402716"/>
            <a:ext cx="2711035" cy="646331"/>
          </a:xfrm>
          <a:prstGeom prst="rect">
            <a:avLst/>
          </a:prstGeom>
        </p:spPr>
        <p:txBody>
          <a:bodyPr wrap="square">
            <a:spAutoFit/>
          </a:bodyPr>
          <a:lstStyle/>
          <a:p>
            <a:r>
              <a:rPr lang="en-US" dirty="0"/>
              <a:t>2016- 124,675 newly reported cases of ESRD</a:t>
            </a:r>
          </a:p>
        </p:txBody>
      </p:sp>
      <p:sp>
        <p:nvSpPr>
          <p:cNvPr id="9" name="TextBox 8">
            <a:extLst>
              <a:ext uri="{FF2B5EF4-FFF2-40B4-BE49-F238E27FC236}">
                <a16:creationId xmlns:a16="http://schemas.microsoft.com/office/drawing/2014/main" id="{E243630C-B33A-418E-AF52-C8E8F913E18A}"/>
              </a:ext>
            </a:extLst>
          </p:cNvPr>
          <p:cNvSpPr txBox="1"/>
          <p:nvPr/>
        </p:nvSpPr>
        <p:spPr>
          <a:xfrm>
            <a:off x="7274560" y="940039"/>
            <a:ext cx="1330960" cy="369332"/>
          </a:xfrm>
          <a:prstGeom prst="rect">
            <a:avLst/>
          </a:prstGeom>
          <a:noFill/>
        </p:spPr>
        <p:txBody>
          <a:bodyPr wrap="square" rtlCol="0">
            <a:spAutoFit/>
          </a:bodyPr>
          <a:lstStyle/>
          <a:p>
            <a:r>
              <a:rPr lang="en-US" dirty="0">
                <a:solidFill>
                  <a:schemeClr val="bg2"/>
                </a:solidFill>
              </a:rPr>
              <a:t>2011</a:t>
            </a:r>
          </a:p>
        </p:txBody>
      </p:sp>
      <p:sp>
        <p:nvSpPr>
          <p:cNvPr id="10" name="Arrow: Down 9">
            <a:extLst>
              <a:ext uri="{FF2B5EF4-FFF2-40B4-BE49-F238E27FC236}">
                <a16:creationId xmlns:a16="http://schemas.microsoft.com/office/drawing/2014/main" id="{A76BA51C-0D79-402D-8286-8CAAEC532483}"/>
              </a:ext>
            </a:extLst>
          </p:cNvPr>
          <p:cNvSpPr/>
          <p:nvPr/>
        </p:nvSpPr>
        <p:spPr>
          <a:xfrm>
            <a:off x="7437120" y="1402716"/>
            <a:ext cx="305732" cy="344804"/>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591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1759088" y="5826900"/>
            <a:ext cx="83755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srgbClr val="231F20"/>
                </a:solidFill>
                <a:latin typeface="Lucida Grande"/>
                <a:ea typeface="Calibri" pitchFamily="34" charset="0"/>
                <a:cs typeface="Times New Roman" pitchFamily="18" charset="0"/>
              </a:rPr>
              <a:t>*</a:t>
            </a:r>
            <a:r>
              <a:rPr lang="en-US" altLang="en-US" sz="1200" dirty="0">
                <a:solidFill>
                  <a:srgbClr val="231F20"/>
                </a:solidFill>
                <a:latin typeface="+mj-lt"/>
                <a:ea typeface="Calibri" pitchFamily="34" charset="0"/>
                <a:cs typeface="Times New Roman" pitchFamily="18" charset="0"/>
              </a:rPr>
              <a:t>Significant albuminuria is defined as ACR ≥300 mg/g (≥30 mg/</a:t>
            </a:r>
            <a:r>
              <a:rPr lang="en-US" altLang="en-US" sz="1200" dirty="0" err="1">
                <a:solidFill>
                  <a:srgbClr val="231F20"/>
                </a:solidFill>
                <a:latin typeface="+mj-lt"/>
                <a:ea typeface="Calibri" pitchFamily="34" charset="0"/>
                <a:cs typeface="Times New Roman" pitchFamily="18" charset="0"/>
              </a:rPr>
              <a:t>mmol</a:t>
            </a:r>
            <a:r>
              <a:rPr lang="en-US" altLang="en-US" sz="1200" dirty="0">
                <a:solidFill>
                  <a:srgbClr val="231F20"/>
                </a:solidFill>
                <a:latin typeface="+mj-lt"/>
                <a:ea typeface="Calibri" pitchFamily="34" charset="0"/>
                <a:cs typeface="Times New Roman" pitchFamily="18" charset="0"/>
              </a:rPr>
              <a:t>) or AER ≥300 mg/24 hours,  approximately </a:t>
            </a:r>
          </a:p>
          <a:p>
            <a:pPr eaLnBrk="0" fontAlgn="base" hangingPunct="0">
              <a:spcBef>
                <a:spcPct val="0"/>
              </a:spcBef>
              <a:spcAft>
                <a:spcPct val="0"/>
              </a:spcAft>
            </a:pPr>
            <a:r>
              <a:rPr lang="en-US" altLang="en-US" sz="1200" dirty="0">
                <a:solidFill>
                  <a:srgbClr val="231F20"/>
                </a:solidFill>
                <a:latin typeface="+mj-lt"/>
                <a:ea typeface="Calibri" pitchFamily="34" charset="0"/>
                <a:cs typeface="Times New Roman" pitchFamily="18" charset="0"/>
              </a:rPr>
              <a:t>equivalent to PCR ≥500 mg/g (≥50 mg/</a:t>
            </a:r>
            <a:r>
              <a:rPr lang="en-US" altLang="en-US" sz="1200" dirty="0" err="1">
                <a:solidFill>
                  <a:srgbClr val="231F20"/>
                </a:solidFill>
                <a:latin typeface="+mj-lt"/>
                <a:ea typeface="Calibri" pitchFamily="34" charset="0"/>
                <a:cs typeface="Times New Roman" pitchFamily="18" charset="0"/>
              </a:rPr>
              <a:t>mmol</a:t>
            </a:r>
            <a:r>
              <a:rPr lang="en-US" altLang="en-US" sz="1200" dirty="0">
                <a:solidFill>
                  <a:srgbClr val="231F20"/>
                </a:solidFill>
                <a:latin typeface="+mj-lt"/>
                <a:ea typeface="Calibri" pitchFamily="34" charset="0"/>
                <a:cs typeface="Times New Roman" pitchFamily="18" charset="0"/>
              </a:rPr>
              <a:t>) or PER ≥500 mg/24 hours</a:t>
            </a:r>
            <a:r>
              <a:rPr lang="en-US" altLang="en-US" sz="1200" dirty="0">
                <a:latin typeface="+mj-lt"/>
                <a:cs typeface="Arial" pitchFamily="34" charset="0"/>
              </a:rPr>
              <a:t> </a:t>
            </a:r>
          </a:p>
          <a:p>
            <a:pPr eaLnBrk="0" fontAlgn="base" hangingPunct="0">
              <a:spcBef>
                <a:spcPct val="0"/>
              </a:spcBef>
              <a:spcAft>
                <a:spcPct val="0"/>
              </a:spcAft>
            </a:pPr>
            <a:r>
              <a:rPr lang="en-US" altLang="en-US" sz="1200" dirty="0">
                <a:solidFill>
                  <a:srgbClr val="231F20"/>
                </a:solidFill>
                <a:latin typeface="+mj-lt"/>
                <a:ea typeface="Calibri" pitchFamily="34" charset="0"/>
                <a:cs typeface="Times New Roman" pitchFamily="18" charset="0"/>
              </a:rPr>
              <a:t>**Progression of CKD is defined as one or more of the following:  1) A decline in GFR category  accompanied by a 25% </a:t>
            </a:r>
          </a:p>
          <a:p>
            <a:pPr eaLnBrk="0" fontAlgn="base" hangingPunct="0">
              <a:spcBef>
                <a:spcPct val="0"/>
              </a:spcBef>
              <a:spcAft>
                <a:spcPct val="0"/>
              </a:spcAft>
            </a:pPr>
            <a:r>
              <a:rPr lang="en-US" altLang="en-US" sz="1200" dirty="0">
                <a:solidFill>
                  <a:srgbClr val="231F20"/>
                </a:solidFill>
                <a:latin typeface="+mj-lt"/>
                <a:ea typeface="Calibri" pitchFamily="34" charset="0"/>
                <a:cs typeface="Times New Roman" pitchFamily="18" charset="0"/>
              </a:rPr>
              <a:t>or greater drop in </a:t>
            </a:r>
            <a:r>
              <a:rPr lang="en-US" altLang="en-US" sz="1200" dirty="0" err="1">
                <a:solidFill>
                  <a:srgbClr val="231F20"/>
                </a:solidFill>
                <a:latin typeface="+mj-lt"/>
                <a:ea typeface="Calibri" pitchFamily="34" charset="0"/>
                <a:cs typeface="Times New Roman" pitchFamily="18" charset="0"/>
              </a:rPr>
              <a:t>eGFR</a:t>
            </a:r>
            <a:r>
              <a:rPr lang="en-US" altLang="en-US" sz="1200" dirty="0">
                <a:solidFill>
                  <a:srgbClr val="231F20"/>
                </a:solidFill>
                <a:latin typeface="+mj-lt"/>
                <a:ea typeface="Calibri" pitchFamily="34" charset="0"/>
                <a:cs typeface="Times New Roman" pitchFamily="18" charset="0"/>
              </a:rPr>
              <a:t> from baseline; and/or 2) rapid progression of CKD defined as a sustained decline in </a:t>
            </a:r>
            <a:r>
              <a:rPr lang="en-US" altLang="en-US" sz="1200" dirty="0" err="1">
                <a:solidFill>
                  <a:srgbClr val="231F20"/>
                </a:solidFill>
                <a:latin typeface="+mj-lt"/>
                <a:ea typeface="Calibri" pitchFamily="34" charset="0"/>
                <a:cs typeface="Times New Roman" pitchFamily="18" charset="0"/>
              </a:rPr>
              <a:t>eGFR</a:t>
            </a:r>
            <a:r>
              <a:rPr lang="en-US" altLang="en-US" sz="1200" dirty="0">
                <a:solidFill>
                  <a:srgbClr val="231F20"/>
                </a:solidFill>
                <a:latin typeface="+mj-lt"/>
                <a:ea typeface="Calibri" pitchFamily="34" charset="0"/>
                <a:cs typeface="Times New Roman" pitchFamily="18" charset="0"/>
              </a:rPr>
              <a:t> of more than 5ml/min/1.73m</a:t>
            </a:r>
            <a:r>
              <a:rPr lang="en-US" altLang="en-US" sz="1200" baseline="30000" dirty="0">
                <a:solidFill>
                  <a:srgbClr val="231F20"/>
                </a:solidFill>
                <a:latin typeface="+mj-lt"/>
                <a:ea typeface="Calibri" pitchFamily="34" charset="0"/>
                <a:cs typeface="Times New Roman" pitchFamily="18" charset="0"/>
              </a:rPr>
              <a:t>2</a:t>
            </a:r>
            <a:r>
              <a:rPr lang="en-US" altLang="en-US" sz="1200" dirty="0">
                <a:solidFill>
                  <a:srgbClr val="231F20"/>
                </a:solidFill>
                <a:latin typeface="+mj-lt"/>
                <a:ea typeface="Calibri" pitchFamily="34" charset="0"/>
                <a:cs typeface="Times New Roman" pitchFamily="18" charset="0"/>
              </a:rPr>
              <a:t>/year.  KDOQI US Commentary on the 2012 KDIGO Evaluation and Management of CKD</a:t>
            </a:r>
            <a:endParaRPr lang="en-US" altLang="en-US" sz="1200" dirty="0">
              <a:latin typeface="+mj-lt"/>
              <a:cs typeface="Arial" pitchFamily="34" charset="0"/>
            </a:endParaRPr>
          </a:p>
        </p:txBody>
      </p:sp>
      <p:sp>
        <p:nvSpPr>
          <p:cNvPr id="4" name="Rectangle 3"/>
          <p:cNvSpPr/>
          <p:nvPr/>
        </p:nvSpPr>
        <p:spPr>
          <a:xfrm>
            <a:off x="1188050" y="919760"/>
            <a:ext cx="9085447" cy="500650"/>
          </a:xfrm>
          <a:prstGeom prst="rect">
            <a:avLst/>
          </a:prstGeom>
        </p:spPr>
        <p:txBody>
          <a:bodyPr wrap="square">
            <a:spAutoFit/>
          </a:bodyPr>
          <a:lstStyle/>
          <a:p>
            <a:pPr>
              <a:lnSpc>
                <a:spcPct val="115000"/>
              </a:lnSpc>
              <a:defRPr/>
            </a:pPr>
            <a:r>
              <a:rPr lang="en-US" sz="2500" dirty="0">
                <a:solidFill>
                  <a:schemeClr val="bg1"/>
                </a:solidFill>
                <a:latin typeface="+mj-lt"/>
                <a:ea typeface="+mj-ea"/>
                <a:cs typeface="+mj-cs"/>
              </a:rPr>
              <a:t>Indications for Referral to Nephrology</a:t>
            </a:r>
          </a:p>
        </p:txBody>
      </p:sp>
      <p:sp>
        <p:nvSpPr>
          <p:cNvPr id="6" name="Content Placeholder 2"/>
          <p:cNvSpPr txBox="1">
            <a:spLocks/>
          </p:cNvSpPr>
          <p:nvPr/>
        </p:nvSpPr>
        <p:spPr>
          <a:xfrm>
            <a:off x="1375610" y="1757263"/>
            <a:ext cx="8375513" cy="3896580"/>
          </a:xfrm>
          <a:prstGeom prst="rect">
            <a:avLst/>
          </a:prstGeom>
        </p:spPr>
        <p:txBody>
          <a:bodyPr>
            <a:normAutofit fontScale="32500" lnSpcReduction="20000"/>
          </a:bodyPr>
          <a:lstStyle>
            <a:lvl1pPr marL="342900" indent="-342900" algn="l" defTabSz="914400" rtl="0" eaLnBrk="1" latinLnBrk="0" hangingPunct="1">
              <a:spcBef>
                <a:spcPct val="20000"/>
              </a:spcBef>
              <a:buClr>
                <a:srgbClr val="F16025"/>
              </a:buClr>
              <a:buSzPct val="125000"/>
              <a:buFont typeface="Segoe UI"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16025"/>
              </a:buClr>
              <a:buSzPct val="75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SzPct val="80000"/>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t"/>
            <a:r>
              <a:rPr lang="en-US" sz="6800" dirty="0"/>
              <a:t>Acute kidney injury or abrupt sustained fall in GFR</a:t>
            </a:r>
          </a:p>
          <a:p>
            <a:pPr fontAlgn="t"/>
            <a:r>
              <a:rPr lang="en-US" sz="6800" dirty="0"/>
              <a:t>GFR &lt;30 ml/min/1.73m</a:t>
            </a:r>
            <a:r>
              <a:rPr lang="en-US" sz="6800" baseline="30000" dirty="0"/>
              <a:t>2</a:t>
            </a:r>
            <a:r>
              <a:rPr lang="en-US" sz="6800" dirty="0"/>
              <a:t> (GFR categories G4-G5)</a:t>
            </a:r>
          </a:p>
          <a:p>
            <a:pPr fontAlgn="t"/>
            <a:r>
              <a:rPr lang="en-US" sz="6800" dirty="0"/>
              <a:t>Persistent albuminuria (ACR &gt; 300 mg/g)*</a:t>
            </a:r>
          </a:p>
          <a:p>
            <a:pPr fontAlgn="t"/>
            <a:r>
              <a:rPr lang="en-US" sz="6800" dirty="0"/>
              <a:t>Atypical Progression of CKD</a:t>
            </a:r>
            <a:r>
              <a:rPr lang="en-US" sz="6800" baseline="30000" dirty="0"/>
              <a:t>**</a:t>
            </a:r>
            <a:r>
              <a:rPr lang="en-US" sz="6800" dirty="0"/>
              <a:t> </a:t>
            </a:r>
          </a:p>
          <a:p>
            <a:pPr fontAlgn="t"/>
            <a:r>
              <a:rPr lang="en-US" sz="6800" dirty="0"/>
              <a:t>Urinary red cell casts, RBC more than 20 per HPF sustained and not readily explained</a:t>
            </a:r>
          </a:p>
          <a:p>
            <a:pPr fontAlgn="t"/>
            <a:r>
              <a:rPr lang="en-US" sz="6800" dirty="0"/>
              <a:t>Hypertension refractory to treatment with 4 or more antihypertensive agents</a:t>
            </a:r>
          </a:p>
          <a:p>
            <a:pPr fontAlgn="t"/>
            <a:r>
              <a:rPr lang="en-US" sz="6800" dirty="0"/>
              <a:t>Persistent abnormalities of electrolytes- K/ Cal/ Na issues</a:t>
            </a:r>
          </a:p>
          <a:p>
            <a:pPr fontAlgn="t"/>
            <a:r>
              <a:rPr lang="en-US" sz="6800" dirty="0"/>
              <a:t>Recurrent or extensive nephrolithiasis</a:t>
            </a:r>
          </a:p>
          <a:p>
            <a:pPr fontAlgn="t"/>
            <a:r>
              <a:rPr lang="en-US" sz="6800" dirty="0"/>
              <a:t>Hereditary kidney disease</a:t>
            </a:r>
          </a:p>
          <a:p>
            <a:endParaRPr lang="en-US" altLang="en-US" sz="2200" dirty="0">
              <a:ea typeface="ＭＳ Ｐゴシック" pitchFamily="34" charset="-128"/>
            </a:endParaRPr>
          </a:p>
        </p:txBody>
      </p:sp>
    </p:spTree>
    <p:extLst>
      <p:ext uri="{BB962C8B-B14F-4D97-AF65-F5344CB8AC3E}">
        <p14:creationId xmlns:p14="http://schemas.microsoft.com/office/powerpoint/2010/main" val="236522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61" y="2094952"/>
            <a:ext cx="11165921" cy="319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41722" y="562694"/>
            <a:ext cx="9081529" cy="1077218"/>
          </a:xfrm>
          <a:prstGeom prst="rect">
            <a:avLst/>
          </a:prstGeom>
        </p:spPr>
        <p:txBody>
          <a:bodyPr wrap="square">
            <a:spAutoFit/>
          </a:bodyPr>
          <a:lstStyle/>
          <a:p>
            <a:pPr algn="ctr"/>
            <a:r>
              <a:rPr lang="en-US" sz="3200" dirty="0">
                <a:solidFill>
                  <a:schemeClr val="accent1">
                    <a:lumMod val="75000"/>
                  </a:schemeClr>
                </a:solidFill>
                <a:latin typeface="+mj-lt"/>
                <a:ea typeface="+mj-ea"/>
                <a:cs typeface="+mj-cs"/>
              </a:rPr>
              <a:t>Observational Studies of Early vs. Late </a:t>
            </a:r>
          </a:p>
          <a:p>
            <a:pPr algn="ctr"/>
            <a:r>
              <a:rPr lang="en-US" sz="3200" dirty="0">
                <a:solidFill>
                  <a:schemeClr val="accent1">
                    <a:lumMod val="75000"/>
                  </a:schemeClr>
                </a:solidFill>
                <a:latin typeface="+mj-lt"/>
                <a:ea typeface="+mj-ea"/>
                <a:cs typeface="+mj-cs"/>
              </a:rPr>
              <a:t>Nephrology Consultation</a:t>
            </a:r>
          </a:p>
        </p:txBody>
      </p:sp>
      <p:sp>
        <p:nvSpPr>
          <p:cNvPr id="3" name="Rectangle 2"/>
          <p:cNvSpPr/>
          <p:nvPr/>
        </p:nvSpPr>
        <p:spPr>
          <a:xfrm>
            <a:off x="5312780" y="5833641"/>
            <a:ext cx="5360537" cy="461665"/>
          </a:xfrm>
          <a:prstGeom prst="rect">
            <a:avLst/>
          </a:prstGeom>
        </p:spPr>
        <p:txBody>
          <a:bodyPr wrap="square">
            <a:spAutoFit/>
          </a:bodyPr>
          <a:lstStyle/>
          <a:p>
            <a:r>
              <a:rPr lang="en-US" sz="1200" dirty="0"/>
              <a:t>Chan M, et al. </a:t>
            </a:r>
            <a:r>
              <a:rPr lang="en-US" sz="1200" i="1" dirty="0"/>
              <a:t>Am J Med</a:t>
            </a:r>
            <a:r>
              <a:rPr lang="en-US" sz="1200" dirty="0"/>
              <a:t>. 2007;120:1063-1070. </a:t>
            </a:r>
            <a:r>
              <a:rPr lang="en-US" altLang="en-US" sz="1200" dirty="0"/>
              <a:t>KDIGO CKD Work Group. </a:t>
            </a:r>
            <a:r>
              <a:rPr lang="en-US" altLang="en-US" sz="1200" i="1" dirty="0"/>
              <a:t>Kidney </a:t>
            </a:r>
            <a:r>
              <a:rPr lang="en-US" altLang="en-US" sz="1200" i="1" dirty="0" err="1"/>
              <a:t>Int</a:t>
            </a:r>
            <a:r>
              <a:rPr lang="en-US" altLang="en-US" sz="1200" i="1" dirty="0"/>
              <a:t> </a:t>
            </a:r>
            <a:r>
              <a:rPr lang="en-US" altLang="en-US" sz="1200" i="1" dirty="0" err="1"/>
              <a:t>Suppls</a:t>
            </a:r>
            <a:r>
              <a:rPr lang="en-US" altLang="en-US" sz="1200" dirty="0"/>
              <a:t>. 2013;3:1-150.</a:t>
            </a:r>
            <a:endParaRPr lang="en-US" sz="1200" dirty="0"/>
          </a:p>
        </p:txBody>
      </p:sp>
    </p:spTree>
    <p:extLst>
      <p:ext uri="{BB962C8B-B14F-4D97-AF65-F5344CB8AC3E}">
        <p14:creationId xmlns:p14="http://schemas.microsoft.com/office/powerpoint/2010/main" val="384152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C6E28-C593-47C3-9C4E-F9517DA7CC95}"/>
              </a:ext>
            </a:extLst>
          </p:cNvPr>
          <p:cNvSpPr>
            <a:spLocks noGrp="1"/>
          </p:cNvSpPr>
          <p:nvPr>
            <p:ph type="ctrTitle"/>
          </p:nvPr>
        </p:nvSpPr>
        <p:spPr/>
        <p:txBody>
          <a:bodyPr/>
          <a:lstStyle/>
          <a:p>
            <a:r>
              <a:rPr lang="en-US" dirty="0">
                <a:solidFill>
                  <a:schemeClr val="accent1">
                    <a:lumMod val="75000"/>
                  </a:schemeClr>
                </a:solidFill>
              </a:rPr>
              <a:t>TREATMENT OPTIONS</a:t>
            </a:r>
          </a:p>
        </p:txBody>
      </p:sp>
      <p:sp>
        <p:nvSpPr>
          <p:cNvPr id="3" name="Subtitle 2">
            <a:extLst>
              <a:ext uri="{FF2B5EF4-FFF2-40B4-BE49-F238E27FC236}">
                <a16:creationId xmlns:a16="http://schemas.microsoft.com/office/drawing/2014/main" id="{E8CD7A03-5CCA-47F6-A87B-379D480B64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9413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09800" y="381000"/>
            <a:ext cx="7488044" cy="838200"/>
          </a:xfrm>
        </p:spPr>
        <p:txBody>
          <a:bodyPr>
            <a:noAutofit/>
          </a:bodyPr>
          <a:lstStyle/>
          <a:p>
            <a:pPr>
              <a:defRPr/>
            </a:pPr>
            <a:r>
              <a:rPr lang="en-US" sz="2800" dirty="0"/>
              <a:t>“Circle of Life”  </a:t>
            </a:r>
            <a:br>
              <a:rPr lang="en-US" sz="2800" dirty="0"/>
            </a:br>
            <a:r>
              <a:rPr lang="en-US" sz="2800" dirty="0"/>
              <a:t>Treatment Options for Renal Replacement Therapy</a:t>
            </a:r>
          </a:p>
        </p:txBody>
      </p:sp>
      <p:sp>
        <p:nvSpPr>
          <p:cNvPr id="44035" name="Rectangle 4"/>
          <p:cNvSpPr>
            <a:spLocks noChangeArrowheads="1"/>
          </p:cNvSpPr>
          <p:nvPr/>
        </p:nvSpPr>
        <p:spPr bwMode="auto">
          <a:xfrm>
            <a:off x="3810000" y="1714500"/>
            <a:ext cx="9144000"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0" tIns="45711" rIns="91420" bIns="45711">
            <a:spAutoFit/>
          </a:bodyPr>
          <a:lstStyle/>
          <a:p>
            <a:pPr>
              <a:defRPr/>
            </a:pPr>
            <a:endParaRPr lang="en-US">
              <a:latin typeface="Times New Roman" charset="0"/>
              <a:ea typeface="ＭＳ Ｐゴシック" charset="0"/>
            </a:endParaRPr>
          </a:p>
        </p:txBody>
      </p:sp>
      <p:sp>
        <p:nvSpPr>
          <p:cNvPr id="44036" name="Oval 5"/>
          <p:cNvSpPr>
            <a:spLocks noChangeArrowheads="1"/>
          </p:cNvSpPr>
          <p:nvPr/>
        </p:nvSpPr>
        <p:spPr bwMode="auto">
          <a:xfrm>
            <a:off x="5029200" y="3200400"/>
            <a:ext cx="1371600" cy="1295400"/>
          </a:xfrm>
          <a:prstGeom prst="ellipse">
            <a:avLst/>
          </a:prstGeom>
          <a:gradFill rotWithShape="1">
            <a:gsLst>
              <a:gs pos="0">
                <a:srgbClr val="FFFFFF"/>
              </a:gs>
              <a:gs pos="100000">
                <a:srgbClr val="DDDDD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nchor="ctr"/>
          <a:lstStyle/>
          <a:p>
            <a:pPr>
              <a:defRPr/>
            </a:pPr>
            <a:endParaRPr lang="en-US">
              <a:latin typeface="Times New Roman" charset="0"/>
              <a:ea typeface="ＭＳ Ｐゴシック" charset="0"/>
            </a:endParaRPr>
          </a:p>
        </p:txBody>
      </p:sp>
      <p:sp>
        <p:nvSpPr>
          <p:cNvPr id="45061" name="AutoShape 6"/>
          <p:cNvSpPr>
            <a:spLocks noChangeArrowheads="1"/>
          </p:cNvSpPr>
          <p:nvPr/>
        </p:nvSpPr>
        <p:spPr bwMode="auto">
          <a:xfrm rot="5400000">
            <a:off x="4264819" y="3736182"/>
            <a:ext cx="2976563" cy="228600"/>
          </a:xfrm>
          <a:prstGeom prst="leftRightArrow">
            <a:avLst>
              <a:gd name="adj1" fmla="val 50000"/>
              <a:gd name="adj2" fmla="val 260417"/>
            </a:avLst>
          </a:prstGeom>
          <a:gradFill flip="none" rotWithShape="1">
            <a:gsLst>
              <a:gs pos="0">
                <a:srgbClr val="FFF200"/>
              </a:gs>
              <a:gs pos="5829">
                <a:schemeClr val="accent1">
                  <a:lumMod val="60000"/>
                  <a:lumOff val="40000"/>
                </a:schemeClr>
              </a:gs>
              <a:gs pos="55000">
                <a:srgbClr val="FF7A00"/>
              </a:gs>
              <a:gs pos="93744">
                <a:srgbClr val="FFC000"/>
              </a:gs>
              <a:gs pos="57000">
                <a:srgbClr val="FF0300"/>
              </a:gs>
              <a:gs pos="100000">
                <a:srgbClr val="4D0808"/>
              </a:gs>
            </a:gsLst>
            <a:lin ang="10800000" scaled="1"/>
            <a:tileRect/>
          </a:gradFill>
          <a:ln>
            <a:noFill/>
          </a:ln>
          <a:effectLst/>
        </p:spPr>
        <p:txBody>
          <a:bodyPr wrap="none" lIns="91420" tIns="45711" rIns="91420" bIns="45711"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US" altLang="en-US" sz="2400"/>
          </a:p>
        </p:txBody>
      </p:sp>
      <p:sp>
        <p:nvSpPr>
          <p:cNvPr id="44038" name="Text Box 7"/>
          <p:cNvSpPr txBox="1">
            <a:spLocks noChangeArrowheads="1"/>
          </p:cNvSpPr>
          <p:nvPr/>
        </p:nvSpPr>
        <p:spPr bwMode="auto">
          <a:xfrm>
            <a:off x="5181601" y="1828800"/>
            <a:ext cx="1109559"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defPPr>
              <a:defRPr lang="en-US"/>
            </a:defPPr>
            <a:lvl1pPr>
              <a:defRPr sz="2600" b="1">
                <a:latin typeface="+mj-lt"/>
                <a:ea typeface="ＭＳ Ｐゴシック" charset="0"/>
              </a:defRPr>
            </a:lvl1pPr>
            <a:lvl2pPr marL="742950" indent="-285750">
              <a:defRPr sz="28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000">
                <a:latin typeface="Times New Roman" charset="0"/>
                <a:ea typeface="ＭＳ Ｐゴシック" charset="0"/>
              </a:defRPr>
            </a:lvl4pPr>
            <a:lvl5pPr marL="2057400" indent="-228600">
              <a:defRPr sz="2000">
                <a:latin typeface="Times New Roman" charset="0"/>
                <a:ea typeface="ＭＳ Ｐゴシック" charset="0"/>
              </a:defRPr>
            </a:lvl5pPr>
            <a:lvl6pPr marL="2514600" indent="-228600" eaLnBrk="0" hangingPunct="0">
              <a:defRPr sz="2000">
                <a:latin typeface="Times New Roman" charset="0"/>
                <a:ea typeface="ＭＳ Ｐゴシック" charset="0"/>
              </a:defRPr>
            </a:lvl6pPr>
            <a:lvl7pPr marL="2971800" indent="-228600" eaLnBrk="0" hangingPunct="0">
              <a:defRPr sz="2000">
                <a:latin typeface="Times New Roman" charset="0"/>
                <a:ea typeface="ＭＳ Ｐゴシック" charset="0"/>
              </a:defRPr>
            </a:lvl7pPr>
            <a:lvl8pPr marL="3429000" indent="-228600" eaLnBrk="0" hangingPunct="0">
              <a:defRPr sz="2000">
                <a:latin typeface="Times New Roman" charset="0"/>
                <a:ea typeface="ＭＳ Ｐゴシック" charset="0"/>
              </a:defRPr>
            </a:lvl8pPr>
            <a:lvl9pPr marL="3886200" indent="-228600" eaLnBrk="0" hangingPunct="0">
              <a:defRPr sz="2000">
                <a:latin typeface="Times New Roman" charset="0"/>
                <a:ea typeface="ＭＳ Ｐゴシック" charset="0"/>
              </a:defRPr>
            </a:lvl9pPr>
          </a:lstStyle>
          <a:p>
            <a:r>
              <a:rPr lang="en-US" dirty="0"/>
              <a:t>ESRD</a:t>
            </a:r>
          </a:p>
        </p:txBody>
      </p:sp>
      <p:sp>
        <p:nvSpPr>
          <p:cNvPr id="44039" name="Text Box 8"/>
          <p:cNvSpPr txBox="1">
            <a:spLocks noChangeArrowheads="1"/>
          </p:cNvSpPr>
          <p:nvPr/>
        </p:nvSpPr>
        <p:spPr bwMode="auto">
          <a:xfrm>
            <a:off x="2133601" y="3429000"/>
            <a:ext cx="2194791"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lvl1pPr>
              <a:defRPr sz="3200">
                <a:solidFill>
                  <a:schemeClr val="tx1"/>
                </a:solidFill>
                <a:latin typeface="Times New Roman" charset="0"/>
                <a:ea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hangingPunct="0">
              <a:defRPr sz="2000">
                <a:solidFill>
                  <a:schemeClr val="tx1"/>
                </a:solidFill>
                <a:latin typeface="Times New Roman" charset="0"/>
                <a:ea typeface="ＭＳ Ｐゴシック" charset="0"/>
              </a:defRPr>
            </a:lvl6pPr>
            <a:lvl7pPr marL="2971800" indent="-228600" eaLnBrk="0" hangingPunct="0">
              <a:defRPr sz="2000">
                <a:solidFill>
                  <a:schemeClr val="tx1"/>
                </a:solidFill>
                <a:latin typeface="Times New Roman" charset="0"/>
                <a:ea typeface="ＭＳ Ｐゴシック" charset="0"/>
              </a:defRPr>
            </a:lvl7pPr>
            <a:lvl8pPr marL="3429000" indent="-228600" eaLnBrk="0" hangingPunct="0">
              <a:defRPr sz="2000">
                <a:solidFill>
                  <a:schemeClr val="tx1"/>
                </a:solidFill>
                <a:latin typeface="Times New Roman" charset="0"/>
                <a:ea typeface="ＭＳ Ｐゴシック" charset="0"/>
              </a:defRPr>
            </a:lvl8pPr>
            <a:lvl9pPr marL="3886200" indent="-228600" eaLnBrk="0" hangingPunct="0">
              <a:defRPr sz="2000">
                <a:solidFill>
                  <a:schemeClr val="tx1"/>
                </a:solidFill>
                <a:latin typeface="Times New Roman" charset="0"/>
                <a:ea typeface="ＭＳ Ｐゴシック" charset="0"/>
              </a:defRPr>
            </a:lvl9pPr>
          </a:lstStyle>
          <a:p>
            <a:pPr algn="l">
              <a:defRPr/>
            </a:pPr>
            <a:r>
              <a:rPr lang="en-US" sz="2600" b="1" dirty="0">
                <a:latin typeface="+mj-lt"/>
              </a:rPr>
              <a:t>Hemodialysis</a:t>
            </a:r>
          </a:p>
        </p:txBody>
      </p:sp>
      <p:sp>
        <p:nvSpPr>
          <p:cNvPr id="44040" name="Text Box 9"/>
          <p:cNvSpPr txBox="1">
            <a:spLocks noChangeArrowheads="1"/>
          </p:cNvSpPr>
          <p:nvPr/>
        </p:nvSpPr>
        <p:spPr bwMode="auto">
          <a:xfrm>
            <a:off x="4267201" y="5486400"/>
            <a:ext cx="2908897"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defPPr>
              <a:defRPr lang="en-US"/>
            </a:defPPr>
            <a:lvl1pPr>
              <a:defRPr sz="2600" b="1">
                <a:latin typeface="+mj-lt"/>
                <a:ea typeface="ＭＳ Ｐゴシック" charset="0"/>
              </a:defRPr>
            </a:lvl1pPr>
            <a:lvl2pPr marL="742950" indent="-285750">
              <a:defRPr sz="28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000">
                <a:latin typeface="Times New Roman" charset="0"/>
                <a:ea typeface="ＭＳ Ｐゴシック" charset="0"/>
              </a:defRPr>
            </a:lvl4pPr>
            <a:lvl5pPr marL="2057400" indent="-228600">
              <a:defRPr sz="2000">
                <a:latin typeface="Times New Roman" charset="0"/>
                <a:ea typeface="ＭＳ Ｐゴシック" charset="0"/>
              </a:defRPr>
            </a:lvl5pPr>
            <a:lvl6pPr marL="2514600" indent="-228600" eaLnBrk="0" hangingPunct="0">
              <a:defRPr sz="2000">
                <a:latin typeface="Times New Roman" charset="0"/>
                <a:ea typeface="ＭＳ Ｐゴシック" charset="0"/>
              </a:defRPr>
            </a:lvl6pPr>
            <a:lvl7pPr marL="2971800" indent="-228600" eaLnBrk="0" hangingPunct="0">
              <a:defRPr sz="2000">
                <a:latin typeface="Times New Roman" charset="0"/>
                <a:ea typeface="ＭＳ Ｐゴシック" charset="0"/>
              </a:defRPr>
            </a:lvl7pPr>
            <a:lvl8pPr marL="3429000" indent="-228600" eaLnBrk="0" hangingPunct="0">
              <a:defRPr sz="2000">
                <a:latin typeface="Times New Roman" charset="0"/>
                <a:ea typeface="ＭＳ Ｐゴシック" charset="0"/>
              </a:defRPr>
            </a:lvl8pPr>
            <a:lvl9pPr marL="3886200" indent="-228600" eaLnBrk="0" hangingPunct="0">
              <a:defRPr sz="2000">
                <a:latin typeface="Times New Roman" charset="0"/>
                <a:ea typeface="ＭＳ Ｐゴシック" charset="0"/>
              </a:defRPr>
            </a:lvl9pPr>
          </a:lstStyle>
          <a:p>
            <a:r>
              <a:rPr lang="en-US" dirty="0"/>
              <a:t>Kidney Transplant</a:t>
            </a:r>
          </a:p>
        </p:txBody>
      </p:sp>
      <p:sp>
        <p:nvSpPr>
          <p:cNvPr id="44041" name="Text Box 10"/>
          <p:cNvSpPr txBox="1">
            <a:spLocks noChangeArrowheads="1"/>
          </p:cNvSpPr>
          <p:nvPr/>
        </p:nvSpPr>
        <p:spPr bwMode="auto">
          <a:xfrm>
            <a:off x="7315201" y="3505200"/>
            <a:ext cx="2930249"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defPPr>
              <a:defRPr lang="en-US"/>
            </a:defPPr>
            <a:lvl1pPr>
              <a:defRPr sz="2600" b="1">
                <a:latin typeface="+mj-lt"/>
                <a:ea typeface="ＭＳ Ｐゴシック" charset="0"/>
              </a:defRPr>
            </a:lvl1pPr>
            <a:lvl2pPr marL="742950" indent="-285750">
              <a:defRPr sz="28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000">
                <a:latin typeface="Times New Roman" charset="0"/>
                <a:ea typeface="ＭＳ Ｐゴシック" charset="0"/>
              </a:defRPr>
            </a:lvl4pPr>
            <a:lvl5pPr marL="2057400" indent="-228600">
              <a:defRPr sz="2000">
                <a:latin typeface="Times New Roman" charset="0"/>
                <a:ea typeface="ＭＳ Ｐゴシック" charset="0"/>
              </a:defRPr>
            </a:lvl5pPr>
            <a:lvl6pPr marL="2514600" indent="-228600" eaLnBrk="0" hangingPunct="0">
              <a:defRPr sz="2000">
                <a:latin typeface="Times New Roman" charset="0"/>
                <a:ea typeface="ＭＳ Ｐゴシック" charset="0"/>
              </a:defRPr>
            </a:lvl6pPr>
            <a:lvl7pPr marL="2971800" indent="-228600" eaLnBrk="0" hangingPunct="0">
              <a:defRPr sz="2000">
                <a:latin typeface="Times New Roman" charset="0"/>
                <a:ea typeface="ＭＳ Ｐゴシック" charset="0"/>
              </a:defRPr>
            </a:lvl7pPr>
            <a:lvl8pPr marL="3429000" indent="-228600" eaLnBrk="0" hangingPunct="0">
              <a:defRPr sz="2000">
                <a:latin typeface="Times New Roman" charset="0"/>
                <a:ea typeface="ＭＳ Ｐゴシック" charset="0"/>
              </a:defRPr>
            </a:lvl8pPr>
            <a:lvl9pPr marL="3886200" indent="-228600" eaLnBrk="0" hangingPunct="0">
              <a:defRPr sz="2000">
                <a:latin typeface="Times New Roman" charset="0"/>
                <a:ea typeface="ＭＳ Ｐゴシック" charset="0"/>
              </a:defRPr>
            </a:lvl9pPr>
          </a:lstStyle>
          <a:p>
            <a:r>
              <a:rPr lang="en-US" dirty="0"/>
              <a:t>Peritoneal Dialysis</a:t>
            </a:r>
          </a:p>
        </p:txBody>
      </p:sp>
      <p:sp>
        <p:nvSpPr>
          <p:cNvPr id="44042" name="AutoShape 11"/>
          <p:cNvSpPr>
            <a:spLocks noChangeArrowheads="1"/>
          </p:cNvSpPr>
          <p:nvPr/>
        </p:nvSpPr>
        <p:spPr bwMode="auto">
          <a:xfrm rot="10800000">
            <a:off x="4343401" y="3733800"/>
            <a:ext cx="2824163" cy="204788"/>
          </a:xfrm>
          <a:prstGeom prst="leftRightArrow">
            <a:avLst>
              <a:gd name="adj1" fmla="val 50000"/>
              <a:gd name="adj2" fmla="val 275813"/>
            </a:avLst>
          </a:prstGeom>
          <a:solidFill>
            <a:srgbClr val="0070C0"/>
          </a:solidFill>
          <a:ln>
            <a:noFill/>
          </a:ln>
          <a:effectLst/>
        </p:spPr>
        <p:txBody>
          <a:bodyPr wrap="none" lIns="91420" tIns="45711" rIns="91420" bIns="45711" anchor="ctr"/>
          <a:lstStyle/>
          <a:p>
            <a:endParaRPr lang="en-US">
              <a:latin typeface="Times New Roman" charset="0"/>
              <a:ea typeface="ＭＳ Ｐゴシック" charset="0"/>
            </a:endParaRPr>
          </a:p>
        </p:txBody>
      </p:sp>
      <p:sp>
        <p:nvSpPr>
          <p:cNvPr id="44043" name="AutoShape 12"/>
          <p:cNvSpPr>
            <a:spLocks noChangeArrowheads="1"/>
          </p:cNvSpPr>
          <p:nvPr/>
        </p:nvSpPr>
        <p:spPr bwMode="auto">
          <a:xfrm rot="13901185" flipH="1">
            <a:off x="6048375" y="2790825"/>
            <a:ext cx="1519238" cy="204788"/>
          </a:xfrm>
          <a:prstGeom prst="rightArrow">
            <a:avLst>
              <a:gd name="adj1" fmla="val 50000"/>
              <a:gd name="adj2" fmla="val 185465"/>
            </a:avLst>
          </a:prstGeom>
          <a:solidFill>
            <a:srgbClr val="0070C0"/>
          </a:solidFill>
          <a:ln>
            <a:noFill/>
          </a:ln>
          <a:effectLst/>
        </p:spPr>
        <p:txBody>
          <a:bodyPr wrap="none" lIns="91420" tIns="45711" rIns="91420" bIns="45711" anchor="ctr"/>
          <a:lstStyle/>
          <a:p>
            <a:endParaRPr lang="en-US">
              <a:latin typeface="Times New Roman" charset="0"/>
              <a:ea typeface="ＭＳ Ｐゴシック" charset="0"/>
            </a:endParaRPr>
          </a:p>
        </p:txBody>
      </p:sp>
      <p:sp>
        <p:nvSpPr>
          <p:cNvPr id="44044" name="AutoShape 13"/>
          <p:cNvSpPr>
            <a:spLocks noChangeArrowheads="1"/>
          </p:cNvSpPr>
          <p:nvPr/>
        </p:nvSpPr>
        <p:spPr bwMode="auto">
          <a:xfrm rot="18600000" flipH="1">
            <a:off x="3912394" y="2793206"/>
            <a:ext cx="1524000" cy="204788"/>
          </a:xfrm>
          <a:prstGeom prst="rightArrow">
            <a:avLst>
              <a:gd name="adj1" fmla="val 50000"/>
              <a:gd name="adj2" fmla="val 186046"/>
            </a:avLst>
          </a:prstGeom>
          <a:solidFill>
            <a:srgbClr val="0070C0"/>
          </a:solidFill>
          <a:ln>
            <a:noFill/>
          </a:ln>
          <a:effectLst/>
        </p:spPr>
        <p:txBody>
          <a:bodyPr wrap="none" lIns="91420" tIns="45711" rIns="91420" bIns="45711" anchor="ctr"/>
          <a:lstStyle/>
          <a:p>
            <a:endParaRPr lang="en-US">
              <a:latin typeface="Times New Roman" charset="0"/>
              <a:ea typeface="ＭＳ Ｐゴシック" charset="0"/>
            </a:endParaRPr>
          </a:p>
        </p:txBody>
      </p:sp>
      <p:sp>
        <p:nvSpPr>
          <p:cNvPr id="44045" name="AutoShape 14"/>
          <p:cNvSpPr>
            <a:spLocks noChangeArrowheads="1"/>
          </p:cNvSpPr>
          <p:nvPr/>
        </p:nvSpPr>
        <p:spPr bwMode="auto">
          <a:xfrm rot="15000000" flipH="1">
            <a:off x="3686175" y="4619625"/>
            <a:ext cx="1519238" cy="204788"/>
          </a:xfrm>
          <a:prstGeom prst="rightArrow">
            <a:avLst>
              <a:gd name="adj1" fmla="val 50000"/>
              <a:gd name="adj2" fmla="val 185465"/>
            </a:avLst>
          </a:prstGeom>
          <a:solidFill>
            <a:srgbClr val="0070C0"/>
          </a:solidFill>
          <a:ln>
            <a:noFill/>
          </a:ln>
          <a:effectLst/>
        </p:spPr>
        <p:txBody>
          <a:bodyPr wrap="none" lIns="91420" tIns="45711" rIns="91420" bIns="45711" anchor="ctr"/>
          <a:lstStyle/>
          <a:p>
            <a:endParaRPr lang="en-US">
              <a:latin typeface="Times New Roman" charset="0"/>
              <a:ea typeface="ＭＳ Ｐゴシック" charset="0"/>
            </a:endParaRPr>
          </a:p>
        </p:txBody>
      </p:sp>
      <p:sp>
        <p:nvSpPr>
          <p:cNvPr id="139277" name="AutoShape 15"/>
          <p:cNvSpPr>
            <a:spLocks noChangeArrowheads="1"/>
          </p:cNvSpPr>
          <p:nvPr/>
        </p:nvSpPr>
        <p:spPr bwMode="auto">
          <a:xfrm rot="4200000" flipH="1">
            <a:off x="3302794" y="4622006"/>
            <a:ext cx="1524000" cy="204788"/>
          </a:xfrm>
          <a:prstGeom prst="rightArrow">
            <a:avLst>
              <a:gd name="adj1" fmla="val 50000"/>
              <a:gd name="adj2" fmla="val 186046"/>
            </a:avLst>
          </a:prstGeom>
          <a:solidFill>
            <a:schemeClr val="tx2"/>
          </a:solidFill>
          <a:ln>
            <a:noFill/>
          </a:ln>
        </p:spPr>
        <p:txBody>
          <a:bodyPr wrap="none" lIns="91420" tIns="45711" rIns="91420" bIns="45711" anchor="ctr"/>
          <a:lstStyle/>
          <a:p>
            <a:endParaRPr lang="en-US" altLang="en-US" sz="2400">
              <a:latin typeface="Times New Roman" pitchFamily="18" charset="0"/>
              <a:ea typeface="MS PGothic" pitchFamily="34" charset="-128"/>
            </a:endParaRPr>
          </a:p>
        </p:txBody>
      </p:sp>
      <p:sp>
        <p:nvSpPr>
          <p:cNvPr id="44047" name="AutoShape 17"/>
          <p:cNvSpPr>
            <a:spLocks noChangeArrowheads="1"/>
          </p:cNvSpPr>
          <p:nvPr/>
        </p:nvSpPr>
        <p:spPr bwMode="auto">
          <a:xfrm rot="18000000" flipH="1">
            <a:off x="6209507" y="4536282"/>
            <a:ext cx="1524000" cy="236537"/>
          </a:xfrm>
          <a:prstGeom prst="rightArrow">
            <a:avLst>
              <a:gd name="adj1" fmla="val 50000"/>
              <a:gd name="adj2" fmla="val 161074"/>
            </a:avLst>
          </a:prstGeom>
          <a:solidFill>
            <a:srgbClr val="0070C0"/>
          </a:solidFill>
          <a:ln>
            <a:noFill/>
          </a:ln>
          <a:effectLst/>
        </p:spPr>
        <p:txBody>
          <a:bodyPr wrap="none" lIns="91420" tIns="45711" rIns="91420" bIns="45711" anchor="ctr"/>
          <a:lstStyle/>
          <a:p>
            <a:endParaRPr lang="en-US">
              <a:latin typeface="Times New Roman" charset="0"/>
              <a:ea typeface="ＭＳ Ｐゴシック" charset="0"/>
            </a:endParaRPr>
          </a:p>
        </p:txBody>
      </p:sp>
      <p:sp>
        <p:nvSpPr>
          <p:cNvPr id="139279" name="AutoShape 18"/>
          <p:cNvSpPr>
            <a:spLocks noChangeArrowheads="1"/>
          </p:cNvSpPr>
          <p:nvPr/>
        </p:nvSpPr>
        <p:spPr bwMode="auto">
          <a:xfrm rot="7200000" flipH="1">
            <a:off x="6597274" y="4657348"/>
            <a:ext cx="1524000" cy="204788"/>
          </a:xfrm>
          <a:prstGeom prst="rightArrow">
            <a:avLst>
              <a:gd name="adj1" fmla="val 50000"/>
              <a:gd name="adj2" fmla="val 186046"/>
            </a:avLst>
          </a:prstGeom>
          <a:solidFill>
            <a:schemeClr val="tx2"/>
          </a:solidFill>
          <a:ln>
            <a:noFill/>
          </a:ln>
        </p:spPr>
        <p:txBody>
          <a:bodyPr wrap="none" lIns="91420" tIns="45711" rIns="91420" bIns="45711" anchor="ctr"/>
          <a:lstStyle/>
          <a:p>
            <a:endParaRPr lang="en-US" altLang="en-US" sz="2400">
              <a:latin typeface="Times New Roman" pitchFamily="18" charset="0"/>
              <a:ea typeface="MS PGothic" pitchFamily="34" charset="-128"/>
            </a:endParaRPr>
          </a:p>
        </p:txBody>
      </p:sp>
      <p:sp>
        <p:nvSpPr>
          <p:cNvPr id="139281" name="AutoShape 12"/>
          <p:cNvSpPr>
            <a:spLocks noChangeArrowheads="1"/>
          </p:cNvSpPr>
          <p:nvPr/>
        </p:nvSpPr>
        <p:spPr bwMode="auto">
          <a:xfrm rot="10800000" flipH="1">
            <a:off x="6410326" y="1995489"/>
            <a:ext cx="1717675" cy="185737"/>
          </a:xfrm>
          <a:prstGeom prst="rightArrow">
            <a:avLst>
              <a:gd name="adj1" fmla="val 50000"/>
              <a:gd name="adj2" fmla="val 185129"/>
            </a:avLst>
          </a:prstGeom>
          <a:solidFill>
            <a:schemeClr val="tx2"/>
          </a:solidFill>
          <a:ln>
            <a:noFill/>
          </a:ln>
        </p:spPr>
        <p:txBody>
          <a:bodyPr wrap="none" lIns="91420" tIns="45711" rIns="91420" bIns="45711" anchor="ctr"/>
          <a:lstStyle/>
          <a:p>
            <a:endParaRPr lang="en-US" altLang="en-US" sz="2400">
              <a:latin typeface="Times New Roman" pitchFamily="18" charset="0"/>
              <a:ea typeface="MS PGothic" pitchFamily="34" charset="-128"/>
            </a:endParaRPr>
          </a:p>
        </p:txBody>
      </p:sp>
      <p:sp>
        <p:nvSpPr>
          <p:cNvPr id="44051" name="Text Box 7"/>
          <p:cNvSpPr txBox="1">
            <a:spLocks noChangeArrowheads="1"/>
          </p:cNvSpPr>
          <p:nvPr/>
        </p:nvSpPr>
        <p:spPr bwMode="auto">
          <a:xfrm>
            <a:off x="8128000" y="1828800"/>
            <a:ext cx="2347269" cy="49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0" tIns="45711" rIns="91420" bIns="45711">
            <a:spAutoFit/>
          </a:bodyPr>
          <a:lstStyle>
            <a:defPPr>
              <a:defRPr lang="en-US"/>
            </a:defPPr>
            <a:lvl1pPr>
              <a:defRPr sz="2600" b="1">
                <a:latin typeface="+mj-lt"/>
                <a:ea typeface="ＭＳ Ｐゴシック" charset="0"/>
              </a:defRPr>
            </a:lvl1pPr>
            <a:lvl2pPr marL="742950" indent="-285750">
              <a:defRPr sz="2800">
                <a:latin typeface="Times New Roman" charset="0"/>
                <a:ea typeface="ＭＳ Ｐゴシック" charset="0"/>
              </a:defRPr>
            </a:lvl2pPr>
            <a:lvl3pPr marL="1143000" indent="-228600">
              <a:defRPr sz="2400">
                <a:latin typeface="Times New Roman" charset="0"/>
                <a:ea typeface="ＭＳ Ｐゴシック" charset="0"/>
              </a:defRPr>
            </a:lvl3pPr>
            <a:lvl4pPr marL="1600200" indent="-228600">
              <a:defRPr sz="2000">
                <a:latin typeface="Times New Roman" charset="0"/>
                <a:ea typeface="ＭＳ Ｐゴシック" charset="0"/>
              </a:defRPr>
            </a:lvl4pPr>
            <a:lvl5pPr marL="2057400" indent="-228600">
              <a:defRPr sz="2000">
                <a:latin typeface="Times New Roman" charset="0"/>
                <a:ea typeface="ＭＳ Ｐゴシック" charset="0"/>
              </a:defRPr>
            </a:lvl5pPr>
            <a:lvl6pPr marL="2514600" indent="-228600" eaLnBrk="0" hangingPunct="0">
              <a:defRPr sz="2000">
                <a:latin typeface="Times New Roman" charset="0"/>
                <a:ea typeface="ＭＳ Ｐゴシック" charset="0"/>
              </a:defRPr>
            </a:lvl6pPr>
            <a:lvl7pPr marL="2971800" indent="-228600" eaLnBrk="0" hangingPunct="0">
              <a:defRPr sz="2000">
                <a:latin typeface="Times New Roman" charset="0"/>
                <a:ea typeface="ＭＳ Ｐゴシック" charset="0"/>
              </a:defRPr>
            </a:lvl7pPr>
            <a:lvl8pPr marL="3429000" indent="-228600" eaLnBrk="0" hangingPunct="0">
              <a:defRPr sz="2000">
                <a:latin typeface="Times New Roman" charset="0"/>
                <a:ea typeface="ＭＳ Ｐゴシック" charset="0"/>
              </a:defRPr>
            </a:lvl8pPr>
            <a:lvl9pPr marL="3886200" indent="-228600" eaLnBrk="0" hangingPunct="0">
              <a:defRPr sz="2000">
                <a:latin typeface="Times New Roman" charset="0"/>
                <a:ea typeface="ＭＳ Ｐゴシック" charset="0"/>
              </a:defRPr>
            </a:lvl9pPr>
          </a:lstStyle>
          <a:p>
            <a:r>
              <a:rPr lang="en-US" dirty="0"/>
              <a:t>Palliative Care</a:t>
            </a:r>
          </a:p>
        </p:txBody>
      </p:sp>
    </p:spTree>
    <p:extLst>
      <p:ext uri="{BB962C8B-B14F-4D97-AF65-F5344CB8AC3E}">
        <p14:creationId xmlns:p14="http://schemas.microsoft.com/office/powerpoint/2010/main" val="60770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TOTAL MEDICARE ESRD EXPENDITURES BY MODALITY 2004-2016</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040" y="1131888"/>
            <a:ext cx="8903969" cy="5346339"/>
          </a:xfrm>
          <a:prstGeom prst="rect">
            <a:avLst/>
          </a:prstGeom>
        </p:spPr>
      </p:pic>
    </p:spTree>
    <p:extLst>
      <p:ext uri="{BB962C8B-B14F-4D97-AF65-F5344CB8AC3E}">
        <p14:creationId xmlns:p14="http://schemas.microsoft.com/office/powerpoint/2010/main" val="28743357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587D-52D6-47CB-BE56-6AE1A1517026}"/>
              </a:ext>
            </a:extLst>
          </p:cNvPr>
          <p:cNvSpPr>
            <a:spLocks noGrp="1"/>
          </p:cNvSpPr>
          <p:nvPr>
            <p:ph type="title"/>
          </p:nvPr>
        </p:nvSpPr>
        <p:spPr/>
        <p:txBody>
          <a:bodyPr>
            <a:normAutofit fontScale="90000"/>
          </a:bodyPr>
          <a:lstStyle/>
          <a:p>
            <a:r>
              <a:rPr lang="en-US" b="1" dirty="0">
                <a:effectLst/>
              </a:rPr>
              <a:t>Executive Order on Advancing American Kidney Health July 2019</a:t>
            </a:r>
            <a:br>
              <a:rPr lang="en-US" b="1" dirty="0">
                <a:effectLst/>
              </a:rPr>
            </a:br>
            <a:endParaRPr lang="en-US" dirty="0"/>
          </a:p>
        </p:txBody>
      </p:sp>
      <p:pic>
        <p:nvPicPr>
          <p:cNvPr id="5" name="Content Placeholder 4">
            <a:extLst>
              <a:ext uri="{FF2B5EF4-FFF2-40B4-BE49-F238E27FC236}">
                <a16:creationId xmlns:a16="http://schemas.microsoft.com/office/drawing/2014/main" id="{C32699ED-2B2D-4C38-B45D-EB85BFC5B6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4443" y="1866901"/>
            <a:ext cx="5974193" cy="4381500"/>
          </a:xfrm>
        </p:spPr>
      </p:pic>
      <p:sp>
        <p:nvSpPr>
          <p:cNvPr id="7" name="TextBox 6">
            <a:extLst>
              <a:ext uri="{FF2B5EF4-FFF2-40B4-BE49-F238E27FC236}">
                <a16:creationId xmlns:a16="http://schemas.microsoft.com/office/drawing/2014/main" id="{2A9E47A6-D446-4CBA-A7D3-2CAFDD650ACD}"/>
              </a:ext>
            </a:extLst>
          </p:cNvPr>
          <p:cNvSpPr txBox="1"/>
          <p:nvPr/>
        </p:nvSpPr>
        <p:spPr>
          <a:xfrm>
            <a:off x="7389844" y="2115224"/>
            <a:ext cx="4189445" cy="3416320"/>
          </a:xfrm>
          <a:prstGeom prst="rect">
            <a:avLst/>
          </a:prstGeom>
          <a:noFill/>
        </p:spPr>
        <p:txBody>
          <a:bodyPr wrap="square" rtlCol="0">
            <a:spAutoFit/>
          </a:bodyPr>
          <a:lstStyle/>
          <a:p>
            <a:r>
              <a:rPr lang="en-US" dirty="0"/>
              <a:t>     Principal Goals</a:t>
            </a:r>
          </a:p>
          <a:p>
            <a:pPr marL="342900" indent="-342900">
              <a:buAutoNum type="arabicPeriod"/>
            </a:pPr>
            <a:endParaRPr lang="en-US" dirty="0"/>
          </a:p>
          <a:p>
            <a:pPr marL="342900" indent="-342900">
              <a:buAutoNum type="arabicPeriod"/>
            </a:pPr>
            <a:r>
              <a:rPr lang="en-US" dirty="0"/>
              <a:t>Reduce the number of Americans developing ESRD by 25% by 2030 </a:t>
            </a:r>
          </a:p>
          <a:p>
            <a:pPr marL="342900" indent="-342900">
              <a:buAutoNum type="arabicPeriod"/>
            </a:pPr>
            <a:r>
              <a:rPr lang="en-US" dirty="0"/>
              <a:t>Double the number of organs available for transplant by 2030 </a:t>
            </a:r>
          </a:p>
          <a:p>
            <a:pPr marL="342900" indent="-342900">
              <a:buAutoNum type="arabicPeriod"/>
            </a:pPr>
            <a:r>
              <a:rPr lang="en-US" dirty="0"/>
              <a:t>80% of new ESRD patients in 2025 will either start at home or start with a transplant</a:t>
            </a:r>
          </a:p>
          <a:p>
            <a:endParaRPr lang="en-US" dirty="0"/>
          </a:p>
          <a:p>
            <a:r>
              <a:rPr lang="en-US" dirty="0"/>
              <a:t>Includes New Payment Models for both ESRD and CKD care	</a:t>
            </a:r>
          </a:p>
        </p:txBody>
      </p:sp>
    </p:spTree>
    <p:extLst>
      <p:ext uri="{BB962C8B-B14F-4D97-AF65-F5344CB8AC3E}">
        <p14:creationId xmlns:p14="http://schemas.microsoft.com/office/powerpoint/2010/main" val="11731933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19" y="304800"/>
            <a:ext cx="10353762" cy="1257300"/>
          </a:xfrm>
        </p:spPr>
        <p:txBody>
          <a:bodyPr>
            <a:normAutofit/>
          </a:bodyPr>
          <a:lstStyle/>
          <a:p>
            <a:r>
              <a:rPr lang="en-US" sz="3600" dirty="0"/>
              <a:t>Take Home Points</a:t>
            </a:r>
          </a:p>
        </p:txBody>
      </p:sp>
      <p:sp>
        <p:nvSpPr>
          <p:cNvPr id="3" name="Content Placeholder 2"/>
          <p:cNvSpPr>
            <a:spLocks noGrp="1"/>
          </p:cNvSpPr>
          <p:nvPr>
            <p:ph idx="1"/>
          </p:nvPr>
        </p:nvSpPr>
        <p:spPr>
          <a:xfrm>
            <a:off x="1525125" y="2078620"/>
            <a:ext cx="9141749" cy="3581400"/>
          </a:xfrm>
        </p:spPr>
        <p:txBody>
          <a:bodyPr>
            <a:normAutofit/>
          </a:bodyPr>
          <a:lstStyle/>
          <a:p>
            <a:r>
              <a:rPr lang="en-US" sz="2600" dirty="0"/>
              <a:t>Diagnose and risk stratify CKD patients using  appropriate screening tools- eGFR and </a:t>
            </a:r>
            <a:r>
              <a:rPr lang="en-US" sz="2600" dirty="0">
                <a:solidFill>
                  <a:srgbClr val="FFFF00"/>
                </a:solidFill>
              </a:rPr>
              <a:t>UACR</a:t>
            </a:r>
            <a:r>
              <a:rPr lang="en-US" sz="2600" dirty="0"/>
              <a:t> !!</a:t>
            </a:r>
          </a:p>
          <a:p>
            <a:r>
              <a:rPr lang="en-US" sz="2600" dirty="0"/>
              <a:t>Aggressive control of HTN/ DM2 with appropriate meds</a:t>
            </a:r>
          </a:p>
          <a:p>
            <a:r>
              <a:rPr lang="en-US" sz="2600" dirty="0"/>
              <a:t>Help your patient adjust medications</a:t>
            </a:r>
          </a:p>
          <a:p>
            <a:r>
              <a:rPr lang="en-US" sz="2600" dirty="0"/>
              <a:t>Modify diet</a:t>
            </a:r>
          </a:p>
          <a:p>
            <a:r>
              <a:rPr lang="en-US" sz="2600" dirty="0"/>
              <a:t>Partner and refer to specialist when appropriate</a:t>
            </a:r>
          </a:p>
          <a:p>
            <a:endParaRPr lang="en-US" dirty="0"/>
          </a:p>
        </p:txBody>
      </p:sp>
    </p:spTree>
    <p:extLst>
      <p:ext uri="{BB962C8B-B14F-4D97-AF65-F5344CB8AC3E}">
        <p14:creationId xmlns:p14="http://schemas.microsoft.com/office/powerpoint/2010/main" val="2217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0202AA-0212-4715-85E7-16E42A97911D}"/>
              </a:ext>
            </a:extLst>
          </p:cNvPr>
          <p:cNvSpPr>
            <a:spLocks noGrp="1"/>
          </p:cNvSpPr>
          <p:nvPr>
            <p:ph type="title"/>
          </p:nvPr>
        </p:nvSpPr>
        <p:spPr>
          <a:xfrm>
            <a:off x="1339097" y="654910"/>
            <a:ext cx="10353762" cy="1257300"/>
          </a:xfrm>
        </p:spPr>
        <p:txBody>
          <a:bodyPr>
            <a:normAutofit/>
          </a:bodyPr>
          <a:lstStyle/>
          <a:p>
            <a:endParaRPr lang="en-US"/>
          </a:p>
        </p:txBody>
      </p:sp>
      <p:sp>
        <p:nvSpPr>
          <p:cNvPr id="3" name="Content Placeholder 2">
            <a:extLst>
              <a:ext uri="{FF2B5EF4-FFF2-40B4-BE49-F238E27FC236}">
                <a16:creationId xmlns:a16="http://schemas.microsoft.com/office/drawing/2014/main" id="{050634B7-7256-4B06-BAB4-89CF126C32D8}"/>
              </a:ext>
            </a:extLst>
          </p:cNvPr>
          <p:cNvSpPr>
            <a:spLocks noGrp="1"/>
          </p:cNvSpPr>
          <p:nvPr>
            <p:ph idx="1"/>
          </p:nvPr>
        </p:nvSpPr>
        <p:spPr>
          <a:xfrm>
            <a:off x="3058714" y="1716830"/>
            <a:ext cx="5546272" cy="3658378"/>
          </a:xfrm>
        </p:spPr>
        <p:txBody>
          <a:bodyPr anchor="ctr">
            <a:normAutofit/>
          </a:bodyPr>
          <a:lstStyle/>
          <a:p>
            <a:pPr marL="36900" indent="0">
              <a:buNone/>
            </a:pPr>
            <a:r>
              <a:rPr lang="en-US" sz="6000" dirty="0"/>
              <a:t>Thank You</a:t>
            </a:r>
          </a:p>
        </p:txBody>
      </p:sp>
      <p:pic>
        <p:nvPicPr>
          <p:cNvPr id="12" name="Picture 11">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spTree>
    <p:extLst>
      <p:ext uri="{BB962C8B-B14F-4D97-AF65-F5344CB8AC3E}">
        <p14:creationId xmlns:p14="http://schemas.microsoft.com/office/powerpoint/2010/main" val="9949526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3500D5-1DBD-4374-A54F-64EB03C00F54}"/>
              </a:ext>
            </a:extLst>
          </p:cNvPr>
          <p:cNvSpPr>
            <a:spLocks noGrp="1"/>
          </p:cNvSpPr>
          <p:nvPr>
            <p:ph type="title"/>
          </p:nvPr>
        </p:nvSpPr>
        <p:spPr>
          <a:xfrm>
            <a:off x="913796" y="643465"/>
            <a:ext cx="3382638" cy="1370605"/>
          </a:xfrm>
        </p:spPr>
        <p:txBody>
          <a:bodyPr>
            <a:normAutofit/>
          </a:bodyPr>
          <a:lstStyle/>
          <a:p>
            <a:pPr algn="l"/>
            <a:endParaRPr lang="en-US" sz="3000"/>
          </a:p>
        </p:txBody>
      </p:sp>
      <p:sp>
        <p:nvSpPr>
          <p:cNvPr id="3" name="Content Placeholder 2">
            <a:extLst>
              <a:ext uri="{FF2B5EF4-FFF2-40B4-BE49-F238E27FC236}">
                <a16:creationId xmlns:a16="http://schemas.microsoft.com/office/drawing/2014/main" id="{F5860157-9220-4BD8-AA45-20BC5A1CDDEF}"/>
              </a:ext>
            </a:extLst>
          </p:cNvPr>
          <p:cNvSpPr>
            <a:spLocks noGrp="1"/>
          </p:cNvSpPr>
          <p:nvPr>
            <p:ph idx="1"/>
          </p:nvPr>
        </p:nvSpPr>
        <p:spPr>
          <a:xfrm>
            <a:off x="1386194" y="1876647"/>
            <a:ext cx="3609429" cy="3531529"/>
          </a:xfrm>
        </p:spPr>
        <p:txBody>
          <a:bodyPr>
            <a:normAutofit/>
          </a:bodyPr>
          <a:lstStyle/>
          <a:p>
            <a:pPr marL="36900" indent="0">
              <a:buNone/>
            </a:pPr>
            <a:r>
              <a:rPr lang="en-US" sz="2400" dirty="0"/>
              <a:t>								</a:t>
            </a:r>
          </a:p>
          <a:p>
            <a:pPr marL="36900" indent="0">
              <a:buNone/>
            </a:pPr>
            <a:r>
              <a:rPr lang="en-US" sz="2400" dirty="0"/>
              <a:t>		</a:t>
            </a:r>
            <a:r>
              <a:rPr lang="en-US" sz="5400" dirty="0"/>
              <a:t>Questions </a:t>
            </a:r>
            <a:endParaRPr lang="en-US" sz="2400" dirty="0"/>
          </a:p>
        </p:txBody>
      </p:sp>
      <p:pic>
        <p:nvPicPr>
          <p:cNvPr id="7" name="Graphic 6" descr="Help">
            <a:extLst>
              <a:ext uri="{FF2B5EF4-FFF2-40B4-BE49-F238E27FC236}">
                <a16:creationId xmlns:a16="http://schemas.microsoft.com/office/drawing/2014/main" id="{53E2D935-31D8-475A-B0EE-7527AF9886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8073" y="643466"/>
            <a:ext cx="5147733" cy="5147733"/>
          </a:xfrm>
          <a:prstGeom prst="rect">
            <a:avLst/>
          </a:prstGeom>
        </p:spPr>
      </p:pic>
    </p:spTree>
    <p:extLst>
      <p:ext uri="{BB962C8B-B14F-4D97-AF65-F5344CB8AC3E}">
        <p14:creationId xmlns:p14="http://schemas.microsoft.com/office/powerpoint/2010/main" val="41580248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950" y="86561"/>
            <a:ext cx="7827264" cy="1087120"/>
          </a:xfrm>
        </p:spPr>
        <p:txBody>
          <a:bodyPr/>
          <a:lstStyle/>
          <a:p>
            <a:endParaRPr lang="en-US" dirty="0">
              <a:solidFill>
                <a:schemeClr val="accent1">
                  <a:lumMod val="75000"/>
                </a:schemeClr>
              </a:solidFill>
            </a:endParaRPr>
          </a:p>
        </p:txBody>
      </p:sp>
      <p:sp>
        <p:nvSpPr>
          <p:cNvPr id="3" name="Content Placeholder 2"/>
          <p:cNvSpPr>
            <a:spLocks noGrp="1"/>
          </p:cNvSpPr>
          <p:nvPr>
            <p:ph idx="1"/>
          </p:nvPr>
        </p:nvSpPr>
        <p:spPr>
          <a:xfrm>
            <a:off x="1921950" y="1120541"/>
            <a:ext cx="7827264" cy="2989446"/>
          </a:xfrm>
        </p:spPr>
        <p:txBody>
          <a:bodyPr>
            <a:normAutofit/>
          </a:bodyPr>
          <a:lstStyle/>
          <a:p>
            <a:pPr marL="36900" indent="0">
              <a:buNone/>
            </a:pPr>
            <a:endParaRPr lang="en-US" altLang="en-US" sz="2400" dirty="0">
              <a:ea typeface="ＭＳ Ｐゴシック" pitchFamily="34" charset="-128"/>
            </a:endParaRPr>
          </a:p>
        </p:txBody>
      </p:sp>
      <p:graphicFrame>
        <p:nvGraphicFramePr>
          <p:cNvPr id="5" name="Table 5">
            <a:extLst>
              <a:ext uri="{FF2B5EF4-FFF2-40B4-BE49-F238E27FC236}">
                <a16:creationId xmlns:a16="http://schemas.microsoft.com/office/drawing/2014/main" id="{5E0614E1-153A-493D-B903-CBDA2A9C70FB}"/>
              </a:ext>
            </a:extLst>
          </p:cNvPr>
          <p:cNvGraphicFramePr>
            <a:graphicFrameLocks noGrp="1"/>
          </p:cNvGraphicFramePr>
          <p:nvPr/>
        </p:nvGraphicFramePr>
        <p:xfrm>
          <a:off x="416372" y="432824"/>
          <a:ext cx="11069426" cy="6163755"/>
        </p:xfrm>
        <a:graphic>
          <a:graphicData uri="http://schemas.openxmlformats.org/drawingml/2006/table">
            <a:tbl>
              <a:tblPr firstRow="1" bandRow="1">
                <a:tableStyleId>{5C22544A-7EE6-4342-B048-85BDC9FD1C3A}</a:tableStyleId>
              </a:tblPr>
              <a:tblGrid>
                <a:gridCol w="5310020">
                  <a:extLst>
                    <a:ext uri="{9D8B030D-6E8A-4147-A177-3AD203B41FA5}">
                      <a16:colId xmlns:a16="http://schemas.microsoft.com/office/drawing/2014/main" val="3862209906"/>
                    </a:ext>
                  </a:extLst>
                </a:gridCol>
                <a:gridCol w="5759406">
                  <a:extLst>
                    <a:ext uri="{9D8B030D-6E8A-4147-A177-3AD203B41FA5}">
                      <a16:colId xmlns:a16="http://schemas.microsoft.com/office/drawing/2014/main" val="239615799"/>
                    </a:ext>
                  </a:extLst>
                </a:gridCol>
              </a:tblGrid>
              <a:tr h="357118">
                <a:tc gridSpan="2">
                  <a:txBody>
                    <a:bodyPr/>
                    <a:lstStyle/>
                    <a:p>
                      <a:r>
                        <a:rPr kumimoji="0" lang="en-US" sz="4000" b="0" i="0" u="none" strike="noStrike" kern="1200" cap="none" spc="0" normalizeH="0" baseline="0" noProof="0" dirty="0">
                          <a:ln>
                            <a:solidFill>
                              <a:srgbClr val="000000">
                                <a:lumMod val="75000"/>
                                <a:lumOff val="25000"/>
                                <a:alpha val="10000"/>
                              </a:srgbClr>
                            </a:solidFill>
                          </a:ln>
                          <a:solidFill>
                            <a:srgbClr val="CB91A3">
                              <a:lumMod val="75000"/>
                            </a:srgbClr>
                          </a:solidFill>
                          <a:effectLst>
                            <a:outerShdw blurRad="9525" dist="25400" dir="14640000" algn="tl" rotWithShape="0">
                              <a:srgbClr val="000000">
                                <a:alpha val="30000"/>
                              </a:srgbClr>
                            </a:outerShdw>
                          </a:effectLst>
                          <a:uLnTx/>
                          <a:uFillTx/>
                          <a:latin typeface="+mn-lt"/>
                          <a:ea typeface="+mj-ea"/>
                        </a:rPr>
                        <a:t>Goals of Care in CKD </a:t>
                      </a:r>
                      <a:endParaRPr lang="en-US" dirty="0"/>
                    </a:p>
                  </a:txBody>
                  <a:tcPr/>
                </a:tc>
                <a:tc hMerge="1">
                  <a:txBody>
                    <a:bodyPr/>
                    <a:lstStyle/>
                    <a:p>
                      <a:endParaRPr lang="en-US" dirty="0"/>
                    </a:p>
                  </a:txBody>
                  <a:tcPr/>
                </a:tc>
                <a:extLst>
                  <a:ext uri="{0D108BD9-81ED-4DB2-BD59-A6C34878D82A}">
                    <a16:rowId xmlns:a16="http://schemas.microsoft.com/office/drawing/2014/main" val="4142807156"/>
                  </a:ext>
                </a:extLst>
              </a:tr>
              <a:tr h="357118">
                <a:tc>
                  <a:txBody>
                    <a:bodyPr/>
                    <a:lstStyle/>
                    <a:p>
                      <a:r>
                        <a:rPr lang="en-US" sz="1800" dirty="0"/>
                        <a:t>Raise GFR </a:t>
                      </a:r>
                      <a:endParaRPr lang="en-US" dirty="0"/>
                    </a:p>
                  </a:txBody>
                  <a:tcPr/>
                </a:tc>
                <a:tc>
                  <a:txBody>
                    <a:bodyPr/>
                    <a:lstStyle/>
                    <a:p>
                      <a:r>
                        <a:rPr lang="en-US" sz="1800" dirty="0"/>
                        <a:t>None  </a:t>
                      </a:r>
                      <a:endParaRPr lang="en-US" dirty="0"/>
                    </a:p>
                  </a:txBody>
                  <a:tcPr/>
                </a:tc>
                <a:extLst>
                  <a:ext uri="{0D108BD9-81ED-4DB2-BD59-A6C34878D82A}">
                    <a16:rowId xmlns:a16="http://schemas.microsoft.com/office/drawing/2014/main" val="3432391518"/>
                  </a:ext>
                </a:extLst>
              </a:tr>
              <a:tr h="1412959">
                <a:tc>
                  <a:txBody>
                    <a:bodyPr/>
                    <a:lstStyle/>
                    <a:p>
                      <a:r>
                        <a:rPr lang="en-US" sz="1800" dirty="0"/>
                        <a:t>Reducing albuminuria </a:t>
                      </a:r>
                      <a:endParaRPr lang="en-US" dirty="0"/>
                    </a:p>
                  </a:txBody>
                  <a:tcPr/>
                </a:tc>
                <a:tc>
                  <a:txBody>
                    <a:bodyPr/>
                    <a:lstStyle/>
                    <a:p>
                      <a:r>
                        <a:rPr lang="en-US" sz="1800" dirty="0"/>
                        <a:t>Lower blood pressure goal, angiotensin-converting enzyme inhibitors, or angiotensin receptor blockers Slowing kidney disease progression Lower blood pressure goal, angiotensin-converting enzyme inhibitors, or angiotensin receptor blockers, if proteinuria </a:t>
                      </a:r>
                      <a:endParaRPr lang="en-US" dirty="0"/>
                    </a:p>
                  </a:txBody>
                  <a:tcPr/>
                </a:tc>
                <a:extLst>
                  <a:ext uri="{0D108BD9-81ED-4DB2-BD59-A6C34878D82A}">
                    <a16:rowId xmlns:a16="http://schemas.microsoft.com/office/drawing/2014/main" val="35529519"/>
                  </a:ext>
                </a:extLst>
              </a:tr>
              <a:tr h="616395">
                <a:tc>
                  <a:txBody>
                    <a:bodyPr/>
                    <a:lstStyle/>
                    <a:p>
                      <a:r>
                        <a:rPr lang="en-US" sz="1800" dirty="0"/>
                        <a:t>Preventing and treating complications</a:t>
                      </a:r>
                      <a:endParaRPr lang="en-US" dirty="0"/>
                    </a:p>
                  </a:txBody>
                  <a:tcPr/>
                </a:tc>
                <a:tc>
                  <a:txBody>
                    <a:bodyPr/>
                    <a:lstStyle/>
                    <a:p>
                      <a:r>
                        <a:rPr lang="en-US" sz="1800" dirty="0"/>
                        <a:t>Erythropoiesis-stimulating agents, supplemental iron, phosphate binders, vitamin D analogs, </a:t>
                      </a:r>
                      <a:r>
                        <a:rPr lang="en-US" sz="1800" dirty="0" err="1"/>
                        <a:t>calcimimetics</a:t>
                      </a:r>
                      <a:r>
                        <a:rPr lang="en-US" sz="1800" dirty="0"/>
                        <a:t> </a:t>
                      </a:r>
                      <a:endParaRPr lang="en-US" dirty="0"/>
                    </a:p>
                  </a:txBody>
                  <a:tcPr/>
                </a:tc>
                <a:extLst>
                  <a:ext uri="{0D108BD9-81ED-4DB2-BD59-A6C34878D82A}">
                    <a16:rowId xmlns:a16="http://schemas.microsoft.com/office/drawing/2014/main" val="3322742271"/>
                  </a:ext>
                </a:extLst>
              </a:tr>
              <a:tr h="616395">
                <a:tc>
                  <a:txBody>
                    <a:bodyPr/>
                    <a:lstStyle/>
                    <a:p>
                      <a:r>
                        <a:rPr lang="en-US" sz="1800" dirty="0"/>
                        <a:t>Reducing infection risk </a:t>
                      </a:r>
                      <a:endParaRPr lang="en-US" dirty="0"/>
                    </a:p>
                  </a:txBody>
                  <a:tcPr/>
                </a:tc>
                <a:tc>
                  <a:txBody>
                    <a:bodyPr/>
                    <a:lstStyle/>
                    <a:p>
                      <a:r>
                        <a:rPr lang="en-US" sz="1800" dirty="0"/>
                        <a:t>Immunizations for influenza, pneumonia, and hepatitis B</a:t>
                      </a:r>
                      <a:endParaRPr lang="en-US" dirty="0"/>
                    </a:p>
                  </a:txBody>
                  <a:tcPr/>
                </a:tc>
                <a:extLst>
                  <a:ext uri="{0D108BD9-81ED-4DB2-BD59-A6C34878D82A}">
                    <a16:rowId xmlns:a16="http://schemas.microsoft.com/office/drawing/2014/main" val="2148575401"/>
                  </a:ext>
                </a:extLst>
              </a:tr>
              <a:tr h="1144734">
                <a:tc>
                  <a:txBody>
                    <a:bodyPr/>
                    <a:lstStyle/>
                    <a:p>
                      <a:r>
                        <a:rPr lang="en-US" sz="1800" dirty="0"/>
                        <a:t>Improving patient safety </a:t>
                      </a:r>
                      <a:endParaRPr lang="en-US" dirty="0"/>
                    </a:p>
                  </a:txBody>
                  <a:tcPr/>
                </a:tc>
                <a:tc>
                  <a:txBody>
                    <a:bodyPr/>
                    <a:lstStyle/>
                    <a:p>
                      <a:r>
                        <a:rPr lang="en-US" sz="1800" dirty="0"/>
                        <a:t>Appropriate dose reduction for drugs cleared by the kidney; avoiding unnecessary use of nephrotoxic agents (nonsteroidal anti-inflammatory drugs, intravenous contrast, phosphate bowel preparations)</a:t>
                      </a:r>
                      <a:endParaRPr lang="en-US" dirty="0"/>
                    </a:p>
                  </a:txBody>
                  <a:tcPr/>
                </a:tc>
                <a:extLst>
                  <a:ext uri="{0D108BD9-81ED-4DB2-BD59-A6C34878D82A}">
                    <a16:rowId xmlns:a16="http://schemas.microsoft.com/office/drawing/2014/main" val="1248773211"/>
                  </a:ext>
                </a:extLst>
              </a:tr>
              <a:tr h="1144734">
                <a:tc>
                  <a:txBody>
                    <a:bodyPr/>
                    <a:lstStyle/>
                    <a:p>
                      <a:r>
                        <a:rPr lang="en-US" sz="1800" dirty="0"/>
                        <a:t>Reducing CVD risk </a:t>
                      </a:r>
                      <a:endParaRPr lang="en-US" dirty="0"/>
                    </a:p>
                  </a:txBody>
                  <a:tcPr/>
                </a:tc>
                <a:tc>
                  <a:txBody>
                    <a:bodyPr/>
                    <a:lstStyle/>
                    <a:p>
                      <a:r>
                        <a:rPr lang="en-US" sz="1800" dirty="0"/>
                        <a:t>Achieving blood pressure goals, more frequent monitoring of kidney function and serum electrolytes, avoidance of statins and fibrates in combination, choice of agents for type 2 diabetes </a:t>
                      </a:r>
                      <a:endParaRPr lang="en-US" dirty="0"/>
                    </a:p>
                  </a:txBody>
                  <a:tcPr/>
                </a:tc>
                <a:extLst>
                  <a:ext uri="{0D108BD9-81ED-4DB2-BD59-A6C34878D82A}">
                    <a16:rowId xmlns:a16="http://schemas.microsoft.com/office/drawing/2014/main" val="3335222174"/>
                  </a:ext>
                </a:extLst>
              </a:tr>
            </a:tbl>
          </a:graphicData>
        </a:graphic>
      </p:graphicFrame>
    </p:spTree>
    <p:extLst>
      <p:ext uri="{BB962C8B-B14F-4D97-AF65-F5344CB8AC3E}">
        <p14:creationId xmlns:p14="http://schemas.microsoft.com/office/powerpoint/2010/main" val="400491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2018 Annual Data Report </a:t>
            </a:r>
            <a:br>
              <a:rPr lang="en-US"/>
            </a:br>
            <a:r>
              <a:rPr lang="en-US"/>
              <a:t>Volume 2 ESRD, Chapter 1</a:t>
            </a:r>
            <a:endParaRPr lang="en-US" dirty="0"/>
          </a:p>
        </p:txBody>
      </p:sp>
      <p:sp>
        <p:nvSpPr>
          <p:cNvPr id="4" name="Title 3"/>
          <p:cNvSpPr>
            <a:spLocks noGrp="1"/>
          </p:cNvSpPr>
          <p:nvPr>
            <p:ph type="title"/>
          </p:nvPr>
        </p:nvSpPr>
        <p:spPr>
          <a:xfrm>
            <a:off x="1232420" y="135223"/>
            <a:ext cx="9144000" cy="1433728"/>
          </a:xfrm>
        </p:spPr>
        <p:txBody>
          <a:bodyPr/>
          <a:lstStyle/>
          <a:p>
            <a:pPr>
              <a:lnSpc>
                <a:spcPct val="115000"/>
              </a:lnSpc>
              <a:spcBef>
                <a:spcPts val="0"/>
              </a:spcBef>
              <a:spcAft>
                <a:spcPts val="1000"/>
              </a:spcAft>
            </a:pPr>
            <a:r>
              <a:rPr lang="en-US" sz="2200" b="1" dirty="0">
                <a:latin typeface="Calisto MT" panose="02040603050505030304" pitchFamily="18" charset="0"/>
                <a:ea typeface="Calibri" panose="020F0502020204030204" pitchFamily="34" charset="0"/>
                <a:cs typeface="Times New Roman" panose="02020603050405020304" pitchFamily="18" charset="0"/>
              </a:rPr>
              <a:t>Trends in the annual number of ESRD Prevalent cases 1980-2016</a:t>
            </a:r>
            <a:br>
              <a:rPr lang="en-US" sz="2200" dirty="0">
                <a:latin typeface="Calisto MT" panose="02040603050505030304" pitchFamily="18" charset="0"/>
                <a:ea typeface="Calibri" panose="020F0502020204030204" pitchFamily="34" charset="0"/>
                <a:cs typeface="Times New Roman" panose="02020603050405020304" pitchFamily="18" charset="0"/>
              </a:rPr>
            </a:br>
            <a:endParaRPr lang="en-US" sz="2200" dirty="0">
              <a:latin typeface="Calisto MT" panose="02040603050505030304" pitchFamily="18" charset="0"/>
            </a:endParaRPr>
          </a:p>
        </p:txBody>
      </p:sp>
      <p:sp>
        <p:nvSpPr>
          <p:cNvPr id="7" name="Rectangle 6"/>
          <p:cNvSpPr/>
          <p:nvPr/>
        </p:nvSpPr>
        <p:spPr>
          <a:xfrm>
            <a:off x="2133600" y="5638801"/>
            <a:ext cx="7696200" cy="517065"/>
          </a:xfrm>
          <a:prstGeom prst="rect">
            <a:avLst/>
          </a:prstGeom>
        </p:spPr>
        <p:txBody>
          <a:bodyPr wrap="square">
            <a:spAutoFit/>
          </a:bodyPr>
          <a:lstStyle/>
          <a:p>
            <a:pPr>
              <a:lnSpc>
                <a:spcPct val="115000"/>
              </a:lnSpc>
              <a:spcBef>
                <a:spcPts val="600"/>
              </a:spcBef>
              <a:spcAft>
                <a:spcPts val="600"/>
              </a:spcAft>
              <a:tabLst>
                <a:tab pos="5943600" algn="l"/>
              </a:tabLst>
            </a:pPr>
            <a:r>
              <a:rPr lang="en-US" sz="1200" i="1" dirty="0">
                <a:latin typeface="Calibri" panose="020F0502020204030204" pitchFamily="34" charset="0"/>
                <a:ea typeface="SimSun" panose="02010600030101010101" pitchFamily="2" charset="-122"/>
                <a:cs typeface="Times New Roman" panose="02020603050405020304" pitchFamily="18" charset="0"/>
              </a:rPr>
              <a:t>Data Source: Reference Table D.1 and special analyses, USRDS ESRD Database. Persons with “Uncertain Dialysis” were included in the “All ESRD” total, but are not represented separately. </a:t>
            </a:r>
            <a:r>
              <a:rPr lang="en-US" sz="1200" i="1">
                <a:latin typeface="Calibri" panose="020F0502020204030204" pitchFamily="34" charset="0"/>
                <a:ea typeface="SimSun" panose="02010600030101010101" pitchFamily="2" charset="-122"/>
                <a:cs typeface="Times New Roman" panose="02020603050405020304" pitchFamily="18" charset="0"/>
              </a:rPr>
              <a:t>Abbreviation: ESRD, end-stage renal disease.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580" y="1106545"/>
            <a:ext cx="7494040" cy="4405027"/>
          </a:xfrm>
          <a:prstGeom prst="rect">
            <a:avLst/>
          </a:prstGeom>
          <a:effectLst>
            <a:reflection stA="0" endPos="65000" dist="50800" dir="5400000" sy="-100000" algn="bl" rotWithShape="0"/>
          </a:effectLst>
        </p:spPr>
      </p:pic>
      <p:pic>
        <p:nvPicPr>
          <p:cNvPr id="8" name="Picture 7">
            <a:extLst>
              <a:ext uri="{FF2B5EF4-FFF2-40B4-BE49-F238E27FC236}">
                <a16:creationId xmlns:a16="http://schemas.microsoft.com/office/drawing/2014/main" id="{1CDEBACB-E030-442D-A9F9-EFC432554F24}"/>
              </a:ext>
            </a:extLst>
          </p:cNvPr>
          <p:cNvPicPr>
            <a:picLocks noChangeAspect="1"/>
          </p:cNvPicPr>
          <p:nvPr/>
        </p:nvPicPr>
        <p:blipFill>
          <a:blip r:embed="rId5"/>
          <a:stretch>
            <a:fillRect/>
          </a:stretch>
        </p:blipFill>
        <p:spPr>
          <a:xfrm>
            <a:off x="7959148" y="1568951"/>
            <a:ext cx="2417272" cy="686111"/>
          </a:xfrm>
          <a:prstGeom prst="rect">
            <a:avLst/>
          </a:prstGeom>
        </p:spPr>
      </p:pic>
    </p:spTree>
    <p:extLst>
      <p:ext uri="{BB962C8B-B14F-4D97-AF65-F5344CB8AC3E}">
        <p14:creationId xmlns:p14="http://schemas.microsoft.com/office/powerpoint/2010/main" val="291070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duotone>
              <a:schemeClr val="bg1">
                <a:shade val="80000"/>
                <a:lumMod val="80000"/>
              </a:schemeClr>
              <a:schemeClr val="bg1">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24000" y="1"/>
            <a:ext cx="9144000" cy="1249363"/>
          </a:xfrm>
        </p:spPr>
        <p:txBody>
          <a:bodyPr>
            <a:normAutofit/>
          </a:bodyPr>
          <a:lstStyle/>
          <a:p>
            <a:pPr>
              <a:spcBef>
                <a:spcPts val="1200"/>
              </a:spcBef>
              <a:spcAft>
                <a:spcPts val="12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 </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2673887" y="5193138"/>
            <a:ext cx="6996640" cy="276999"/>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077" y="1820869"/>
            <a:ext cx="6189084" cy="3417874"/>
          </a:xfrm>
          <a:prstGeom prst="rect">
            <a:avLst/>
          </a:prstGeom>
          <a:ln>
            <a:noFill/>
          </a:ln>
        </p:spPr>
      </p:pic>
      <p:sp>
        <p:nvSpPr>
          <p:cNvPr id="9" name="TextBox 8">
            <a:extLst>
              <a:ext uri="{FF2B5EF4-FFF2-40B4-BE49-F238E27FC236}">
                <a16:creationId xmlns:a16="http://schemas.microsoft.com/office/drawing/2014/main" id="{C174516A-3B4D-475E-9FE3-83085CB1056A}"/>
              </a:ext>
            </a:extLst>
          </p:cNvPr>
          <p:cNvSpPr txBox="1"/>
          <p:nvPr/>
        </p:nvSpPr>
        <p:spPr>
          <a:xfrm>
            <a:off x="2092960" y="764896"/>
            <a:ext cx="9815484" cy="400110"/>
          </a:xfrm>
          <a:prstGeom prst="rect">
            <a:avLst/>
          </a:prstGeom>
          <a:noFill/>
        </p:spPr>
        <p:txBody>
          <a:bodyPr wrap="square" rtlCol="0">
            <a:spAutoFit/>
          </a:bodyPr>
          <a:lstStyle/>
          <a:p>
            <a:r>
              <a:rPr lang="en-US" sz="2000" b="1" dirty="0"/>
              <a:t>ESRD SPENDING/  TOTAL MEDICARE FFS SPENDING</a:t>
            </a:r>
          </a:p>
        </p:txBody>
      </p:sp>
      <p:sp>
        <p:nvSpPr>
          <p:cNvPr id="4" name="Rectangle 3">
            <a:extLst>
              <a:ext uri="{FF2B5EF4-FFF2-40B4-BE49-F238E27FC236}">
                <a16:creationId xmlns:a16="http://schemas.microsoft.com/office/drawing/2014/main" id="{674A8BE3-8DC3-4899-A34D-804F64306480}"/>
              </a:ext>
            </a:extLst>
          </p:cNvPr>
          <p:cNvSpPr/>
          <p:nvPr/>
        </p:nvSpPr>
        <p:spPr>
          <a:xfrm>
            <a:off x="7021484" y="1929901"/>
            <a:ext cx="4886960" cy="3046988"/>
          </a:xfrm>
          <a:prstGeom prst="rect">
            <a:avLst/>
          </a:prstGeom>
        </p:spPr>
        <p:txBody>
          <a:bodyPr wrap="square">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Medicare 2016- $35.4 billion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Less than 1% of the total Medicare population </a:t>
            </a:r>
          </a:p>
          <a:p>
            <a:endParaRPr lang="en-US" sz="2400" dirty="0"/>
          </a:p>
          <a:p>
            <a:pPr marL="342900" indent="-342900">
              <a:buFont typeface="Arial" panose="020B0604020202020204" pitchFamily="34" charset="0"/>
              <a:buChar char="•"/>
            </a:pPr>
            <a:r>
              <a:rPr lang="en-US" sz="2400" b="1" dirty="0"/>
              <a:t>7%</a:t>
            </a:r>
            <a:r>
              <a:rPr lang="en-US" sz="2400" dirty="0"/>
              <a:t> of Medicare fee-for-service  </a:t>
            </a:r>
          </a:p>
          <a:p>
            <a:endParaRPr lang="en-US" sz="2400" dirty="0"/>
          </a:p>
        </p:txBody>
      </p:sp>
    </p:spTree>
    <p:extLst>
      <p:ext uri="{BB962C8B-B14F-4D97-AF65-F5344CB8AC3E}">
        <p14:creationId xmlns:p14="http://schemas.microsoft.com/office/powerpoint/2010/main" val="3865640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233E3A"/>
      </a:dk2>
      <a:lt2>
        <a:srgbClr val="E2E8E6"/>
      </a:lt2>
      <a:accent1>
        <a:srgbClr val="CB91A3"/>
      </a:accent1>
      <a:accent2>
        <a:srgbClr val="C079AC"/>
      </a:accent2>
      <a:accent3>
        <a:srgbClr val="C391CB"/>
      </a:accent3>
      <a:accent4>
        <a:srgbClr val="9879C0"/>
      </a:accent4>
      <a:accent5>
        <a:srgbClr val="9391CB"/>
      </a:accent5>
      <a:accent6>
        <a:srgbClr val="7994C0"/>
      </a:accent6>
      <a:hlink>
        <a:srgbClr val="568F7E"/>
      </a:hlink>
      <a:folHlink>
        <a:srgbClr val="84848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7353</Words>
  <Application>Microsoft Office PowerPoint</Application>
  <PresentationFormat>Widescreen</PresentationFormat>
  <Paragraphs>781</Paragraphs>
  <Slides>79</Slides>
  <Notes>49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79</vt:i4>
      </vt:variant>
    </vt:vector>
  </HeadingPairs>
  <TitlesOfParts>
    <vt:vector size="91" baseType="lpstr">
      <vt:lpstr>Arial</vt:lpstr>
      <vt:lpstr>Calibri</vt:lpstr>
      <vt:lpstr>Calisto MT</vt:lpstr>
      <vt:lpstr>Courier New</vt:lpstr>
      <vt:lpstr>Lucida Grande</vt:lpstr>
      <vt:lpstr>Segoe UI</vt:lpstr>
      <vt:lpstr>Symbol</vt:lpstr>
      <vt:lpstr>Times New Roman</vt:lpstr>
      <vt:lpstr>Verdana</vt:lpstr>
      <vt:lpstr>Wingdings</vt:lpstr>
      <vt:lpstr>Wingdings 2</vt:lpstr>
      <vt:lpstr>SlateVTI</vt:lpstr>
      <vt:lpstr>Chronic Kidney Disease- Updates</vt:lpstr>
      <vt:lpstr>Credits/ Disclosure</vt:lpstr>
      <vt:lpstr>TERMINOLOGY</vt:lpstr>
      <vt:lpstr> Learning Objectives</vt:lpstr>
      <vt:lpstr>Dawn of a new age in kidney disease </vt:lpstr>
      <vt:lpstr>MEDICARE</vt:lpstr>
      <vt:lpstr>TRENDS IN THE CRUDE AND STANDARDIZED INCIDENCE RATES OF ESRD </vt:lpstr>
      <vt:lpstr>Trends in the annual number of ESRD Prevalent cases 1980-2016 </vt:lpstr>
      <vt:lpstr>  </vt:lpstr>
      <vt:lpstr>Epidemiology of CKD</vt:lpstr>
      <vt:lpstr>CKD as a Public Health Issue</vt:lpstr>
      <vt:lpstr> Demographics of CKD</vt:lpstr>
      <vt:lpstr>“Silent Disease” - CKD Awareness NHANES 2001-2016  </vt:lpstr>
      <vt:lpstr>“Disease Multiplier”- CKD-CVD-Diabetes Link </vt:lpstr>
      <vt:lpstr>CVD and CKD </vt:lpstr>
      <vt:lpstr>BURDEN OF CKD</vt:lpstr>
      <vt:lpstr>PowerPoint Presentation</vt:lpstr>
      <vt:lpstr>Adjusted Mortality rates - Medicare patients 2004-2016 </vt:lpstr>
      <vt:lpstr>MEDICARE GEN POPULATION  VS CKD, 1996-2016</vt:lpstr>
      <vt:lpstr>CKD Screening and Evaluation</vt:lpstr>
      <vt:lpstr>Criteria for CKD</vt:lpstr>
      <vt:lpstr>Screening Tools: Glomerular filtration rate (GFR) </vt:lpstr>
      <vt:lpstr>GFR Measurement vs Estimation</vt:lpstr>
      <vt:lpstr>Use These Equations Cautiously….</vt:lpstr>
      <vt:lpstr>What is Cystatin C? </vt:lpstr>
      <vt:lpstr>Screening Tools: Urinary albumin-to-creatinine ratio (ACR) </vt:lpstr>
      <vt:lpstr>Definitions: Albuminuria</vt:lpstr>
      <vt:lpstr>NEXT STEPS… </vt:lpstr>
      <vt:lpstr>PowerPoint Presentation</vt:lpstr>
      <vt:lpstr>Classification of CKD Based on GFR and Albuminuria Categories: “Heat Map”</vt:lpstr>
      <vt:lpstr>Clinical Evaluation of Patients with CKD</vt:lpstr>
      <vt:lpstr>PowerPoint Presentation</vt:lpstr>
      <vt:lpstr>CKD Risk Factors*</vt:lpstr>
      <vt:lpstr>PowerPoint Presentation</vt:lpstr>
      <vt:lpstr>CKD Management</vt:lpstr>
      <vt:lpstr>Goals of Care in CKD  </vt:lpstr>
      <vt:lpstr>Slowing Progression of CKD</vt:lpstr>
      <vt:lpstr>CKD- Progression of Kidney Failure Variable depending on several factors including (1) type of disease and (2) how well it is treated</vt:lpstr>
      <vt:lpstr>PowerPoint Presentation</vt:lpstr>
      <vt:lpstr>Blood Pressure and CKD Progression</vt:lpstr>
      <vt:lpstr>Slowing CKD Progression: ACEi or ARB</vt:lpstr>
      <vt:lpstr>Goals of Care in CKD: Glucose Control </vt:lpstr>
      <vt:lpstr>CKD Diabetes- Metformin</vt:lpstr>
      <vt:lpstr>CKD Diabetes</vt:lpstr>
      <vt:lpstr>Sodium-glucose cotransporter 2 (SGLT-2) inhibitors….</vt:lpstr>
      <vt:lpstr>Sodium-glucose cotransporter 2 (SGLT-2) inhibitors….</vt:lpstr>
      <vt:lpstr>CKD Diabetes….</vt:lpstr>
      <vt:lpstr>10-Year Coronary Risk Based on Age and Other Patient Characteristics</vt:lpstr>
      <vt:lpstr>Lipid Disorders in CKD</vt:lpstr>
      <vt:lpstr>Modification of Other CVD Risk Factors in CKD</vt:lpstr>
      <vt:lpstr>Complications of Kidney Failure Start in Stage 3 and Progress</vt:lpstr>
      <vt:lpstr>CKD Complications- Anemia </vt:lpstr>
      <vt:lpstr>CKD-MBD Testing</vt:lpstr>
      <vt:lpstr>CKD-MBD</vt:lpstr>
      <vt:lpstr>Metabolic Acidosis</vt:lpstr>
      <vt:lpstr>Metabolic Acidosis</vt:lpstr>
      <vt:lpstr>Hyperkalemia</vt:lpstr>
      <vt:lpstr>Chronic Management of Hyperkalemia</vt:lpstr>
      <vt:lpstr>Risk Factors for Infection in People with CKD </vt:lpstr>
      <vt:lpstr>Vaccination in CKD</vt:lpstr>
      <vt:lpstr>Nutrition</vt:lpstr>
      <vt:lpstr>A Balanced Approach to Nutrition in CKD:  Macronutrient Composition and Mineral Content*  </vt:lpstr>
      <vt:lpstr>Nutrition- Fluids !!!</vt:lpstr>
      <vt:lpstr>Malnutrition and CKD</vt:lpstr>
      <vt:lpstr>CKD Patient Safety Issues</vt:lpstr>
      <vt:lpstr>Key Points on Medications in CKD </vt:lpstr>
      <vt:lpstr>Common Medications Requiring Dose Reduction in CKD</vt:lpstr>
      <vt:lpstr>Co-Management, Patient Safety, and Nephrology Specialist Referral</vt:lpstr>
      <vt:lpstr>PowerPoint Presentation</vt:lpstr>
      <vt:lpstr>PowerPoint Presentation</vt:lpstr>
      <vt:lpstr>PowerPoint Presentation</vt:lpstr>
      <vt:lpstr>TREATMENT OPTIONS</vt:lpstr>
      <vt:lpstr>“Circle of Life”   Treatment Options for Renal Replacement Therapy</vt:lpstr>
      <vt:lpstr>TOTAL MEDICARE ESRD EXPENDITURES BY MODALITY 2004-2016</vt:lpstr>
      <vt:lpstr>Executive Order on Advancing American Kidney Health July 2019 </vt:lpstr>
      <vt:lpstr>Take Home Points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Kidney Disease- Updates</dc:title>
  <dc:creator>Sudhir Vyakaranam</dc:creator>
  <cp:lastModifiedBy>Sudhir Vyakaranam</cp:lastModifiedBy>
  <cp:revision>38</cp:revision>
  <dcterms:created xsi:type="dcterms:W3CDTF">2020-02-11T00:20:09Z</dcterms:created>
  <dcterms:modified xsi:type="dcterms:W3CDTF">2020-02-12T16:31:44Z</dcterms:modified>
</cp:coreProperties>
</file>