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257" r:id="rId3"/>
    <p:sldId id="258" r:id="rId4"/>
    <p:sldId id="429" r:id="rId5"/>
    <p:sldId id="453" r:id="rId6"/>
    <p:sldId id="430" r:id="rId7"/>
    <p:sldId id="431" r:id="rId8"/>
    <p:sldId id="259" r:id="rId9"/>
    <p:sldId id="261" r:id="rId10"/>
    <p:sldId id="292" r:id="rId11"/>
    <p:sldId id="298" r:id="rId12"/>
    <p:sldId id="322" r:id="rId13"/>
    <p:sldId id="296" r:id="rId14"/>
    <p:sldId id="424" r:id="rId15"/>
    <p:sldId id="425" r:id="rId16"/>
    <p:sldId id="270" r:id="rId17"/>
    <p:sldId id="264" r:id="rId18"/>
    <p:sldId id="303" r:id="rId19"/>
    <p:sldId id="274" r:id="rId20"/>
    <p:sldId id="297" r:id="rId21"/>
    <p:sldId id="325" r:id="rId22"/>
    <p:sldId id="277" r:id="rId23"/>
    <p:sldId id="305" r:id="rId24"/>
    <p:sldId id="326" r:id="rId25"/>
    <p:sldId id="327" r:id="rId26"/>
    <p:sldId id="328" r:id="rId27"/>
    <p:sldId id="335" r:id="rId28"/>
    <p:sldId id="332" r:id="rId29"/>
    <p:sldId id="396" r:id="rId30"/>
    <p:sldId id="333" r:id="rId31"/>
    <p:sldId id="334" r:id="rId32"/>
    <p:sldId id="329" r:id="rId33"/>
    <p:sldId id="330" r:id="rId34"/>
    <p:sldId id="434" r:id="rId35"/>
    <p:sldId id="342" r:id="rId36"/>
    <p:sldId id="410" r:id="rId37"/>
    <p:sldId id="422" r:id="rId38"/>
    <p:sldId id="432" r:id="rId39"/>
    <p:sldId id="423" r:id="rId40"/>
    <p:sldId id="433" r:id="rId41"/>
    <p:sldId id="426" r:id="rId42"/>
    <p:sldId id="435" r:id="rId43"/>
    <p:sldId id="315" r:id="rId44"/>
    <p:sldId id="446" r:id="rId45"/>
    <p:sldId id="321" r:id="rId46"/>
    <p:sldId id="316" r:id="rId47"/>
    <p:sldId id="340" r:id="rId48"/>
    <p:sldId id="436" r:id="rId49"/>
    <p:sldId id="437" r:id="rId50"/>
    <p:sldId id="438" r:id="rId51"/>
    <p:sldId id="439" r:id="rId52"/>
    <p:sldId id="440" r:id="rId53"/>
    <p:sldId id="447" r:id="rId54"/>
    <p:sldId id="399" r:id="rId55"/>
    <p:sldId id="402" r:id="rId56"/>
    <p:sldId id="398" r:id="rId57"/>
    <p:sldId id="323" r:id="rId58"/>
    <p:sldId id="421" r:id="rId59"/>
    <p:sldId id="451" r:id="rId60"/>
    <p:sldId id="420" r:id="rId61"/>
    <p:sldId id="400" r:id="rId62"/>
    <p:sldId id="401" r:id="rId63"/>
    <p:sldId id="403" r:id="rId64"/>
    <p:sldId id="449" r:id="rId65"/>
    <p:sldId id="416" r:id="rId66"/>
    <p:sldId id="427" r:id="rId67"/>
    <p:sldId id="409" r:id="rId68"/>
    <p:sldId id="455" r:id="rId69"/>
    <p:sldId id="448" r:id="rId70"/>
    <p:sldId id="445" r:id="rId71"/>
    <p:sldId id="443" r:id="rId72"/>
    <p:sldId id="452" r:id="rId73"/>
    <p:sldId id="404" r:id="rId74"/>
    <p:sldId id="405" r:id="rId75"/>
    <p:sldId id="406" r:id="rId76"/>
    <p:sldId id="407" r:id="rId77"/>
    <p:sldId id="408" r:id="rId78"/>
    <p:sldId id="456" r:id="rId79"/>
    <p:sldId id="359" r:id="rId80"/>
    <p:sldId id="353" r:id="rId81"/>
    <p:sldId id="358" r:id="rId82"/>
    <p:sldId id="377" r:id="rId83"/>
    <p:sldId id="441" r:id="rId84"/>
    <p:sldId id="360" r:id="rId85"/>
    <p:sldId id="454" r:id="rId86"/>
    <p:sldId id="372" r:id="rId87"/>
    <p:sldId id="373" r:id="rId88"/>
    <p:sldId id="442" r:id="rId89"/>
    <p:sldId id="374" r:id="rId90"/>
    <p:sldId id="375" r:id="rId91"/>
    <p:sldId id="383" r:id="rId92"/>
    <p:sldId id="385" r:id="rId93"/>
    <p:sldId id="392" r:id="rId94"/>
    <p:sldId id="393" r:id="rId95"/>
    <p:sldId id="394" r:id="rId96"/>
    <p:sldId id="386" r:id="rId97"/>
    <p:sldId id="382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7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91" autoAdjust="0"/>
  </p:normalViewPr>
  <p:slideViewPr>
    <p:cSldViewPr snapToGrid="0">
      <p:cViewPr>
        <p:scale>
          <a:sx n="87" d="100"/>
          <a:sy n="87" d="100"/>
        </p:scale>
        <p:origin x="81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9D809-E400-45AE-BCC6-6CC195AAD16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0DE6D-B4FF-4A56-B22A-E46ABBB44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0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40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6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39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9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4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4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take</a:t>
            </a:r>
            <a:r>
              <a:rPr lang="en-US" baseline="0" dirty="0" smtClean="0"/>
              <a:t> this issue very seriously.  I still gain great satisfaction and solace in the camaraderie I have with physicians in our community.  And I don’t take for granted the platform or responsibility I have in order to realize the potential.  Much of my time – and lost sleep – is dedicated to balancing and wrestling with the pressures of our payers, law-makers and policy-writers with the misery for providers that often is generated by maintaining compliance.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3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86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58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28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4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2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59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0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8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9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3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8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66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DE6D-B4FF-4A56-B22A-E46ABBB448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2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95711-3253-48A0-9D51-AF5AD6312EE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1F24-3356-4353-B4E8-61CFCD30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science/article/pii/S0025619619308365" TargetMode="Externa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527" y="895738"/>
            <a:ext cx="86681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Cerner Update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Memorial Hospital of South Bend</a:t>
            </a:r>
          </a:p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Beacon Health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algn="ctr"/>
            <a:r>
              <a:rPr lang="en-US" sz="4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Grand Rounds</a:t>
            </a:r>
            <a:endParaRPr lang="en-US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3224" y="5243804"/>
            <a:ext cx="4198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Scott Eshowsky, MD</a:t>
            </a: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CMIO, Beacon Health System</a:t>
            </a:r>
          </a:p>
          <a:p>
            <a:endParaRPr lang="en-US" sz="1200" b="1" i="1" dirty="0">
              <a:solidFill>
                <a:srgbClr val="FFFF00"/>
              </a:solidFill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</a:rPr>
              <a:t>May 20, 2020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3651"/>
            <a:ext cx="1940491" cy="1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608" y="347472"/>
            <a:ext cx="1965960" cy="54199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ZDOGG.MD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880" y="1679623"/>
            <a:ext cx="11784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Admittedly, even Dr.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Zubin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Damania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(ZDOGG) does NOT think we should go back to paper</a:t>
            </a:r>
          </a:p>
          <a:p>
            <a:pPr algn="ctr"/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still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believes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4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EHR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448408"/>
            <a:ext cx="1090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Nevertheless, there are undeniable realities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is going to continue to advance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(Most likely it will improve)</a:t>
            </a:r>
          </a:p>
          <a:p>
            <a:pPr algn="ctr"/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Patients, payers and new grads expect us to keep up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(We want to stay relevant and competitive)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demands of healthcare delivery will keep changing</a:t>
            </a:r>
          </a:p>
          <a:p>
            <a:pPr algn="ct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(Doing what we’ve always done will NOT get us what we’ve always gotten)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9268" y="477458"/>
            <a:ext cx="104452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Undisputed </a:t>
            </a:r>
            <a:r>
              <a:rPr lang="en-US" sz="4800" b="1" i="1" u="sng" dirty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="1" i="1" u="sng" dirty="0" smtClean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eality</a:t>
            </a:r>
            <a:r>
              <a:rPr lang="en-US" sz="4800" b="1" i="1" dirty="0" smtClean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MUST document.  </a:t>
            </a:r>
          </a:p>
          <a:p>
            <a:pPr algn="ctr"/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Our options are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Pen &amp; Paper</a:t>
            </a: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Transcription</a:t>
            </a: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Electronic Documentation</a:t>
            </a: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Scribes</a:t>
            </a:r>
          </a:p>
        </p:txBody>
      </p:sp>
    </p:spTree>
    <p:extLst>
      <p:ext uri="{BB962C8B-B14F-4D97-AF65-F5344CB8AC3E}">
        <p14:creationId xmlns:p14="http://schemas.microsoft.com/office/powerpoint/2010/main" val="7558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9268" y="477458"/>
            <a:ext cx="104452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smtClean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Another Reality</a:t>
            </a:r>
            <a:r>
              <a:rPr lang="en-US" sz="4800" b="1" i="1" dirty="0" smtClean="0">
                <a:ln>
                  <a:solidFill>
                    <a:srgbClr val="0070C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 control costs—and respond to a shrinking industry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must transition from</a:t>
            </a:r>
          </a:p>
          <a:p>
            <a:pPr algn="ctr"/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Dictation / Transcription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lectronic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ocumentation.</a:t>
            </a:r>
          </a:p>
        </p:txBody>
      </p:sp>
    </p:spTree>
    <p:extLst>
      <p:ext uri="{BB962C8B-B14F-4D97-AF65-F5344CB8AC3E}">
        <p14:creationId xmlns:p14="http://schemas.microsoft.com/office/powerpoint/2010/main" val="17303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233" y="1157097"/>
            <a:ext cx="11411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So…that leaves…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 and Paper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Documentation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(w/ or w/o scribes)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975" y="581151"/>
            <a:ext cx="2200000" cy="201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4" y="581151"/>
            <a:ext cx="1980952" cy="2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99" y="214559"/>
            <a:ext cx="6857038" cy="618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11" y="109851"/>
            <a:ext cx="5552813" cy="665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8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608" y="347472"/>
            <a:ext cx="1965960" cy="54199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ZDOGG.MD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808" y="1947672"/>
            <a:ext cx="11411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“We’ve lost the narrative we had on paper”</a:t>
            </a:r>
          </a:p>
        </p:txBody>
      </p:sp>
    </p:spTree>
    <p:extLst>
      <p:ext uri="{BB962C8B-B14F-4D97-AF65-F5344CB8AC3E}">
        <p14:creationId xmlns:p14="http://schemas.microsoft.com/office/powerpoint/2010/main" val="13635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7" y="439614"/>
            <a:ext cx="118520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We’ve lost the narrative we had when we were on paper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EHRs </a:t>
            </a:r>
            <a:r>
              <a:rPr lang="en-US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doc’s tendency to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narrative.</a:t>
            </a:r>
          </a:p>
          <a:p>
            <a:pPr algn="ctr"/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EHR functionality PROMOTED the destruction of the narrative.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Newer technology &amp; EHR functionality allows us to return to “telling the story” of the patient.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Ongoing challenge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of us are </a:t>
            </a:r>
            <a:r>
              <a:rPr lang="en-US" sz="3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stuck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32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technology.</a:t>
            </a:r>
          </a:p>
        </p:txBody>
      </p:sp>
    </p:spTree>
    <p:extLst>
      <p:ext uri="{BB962C8B-B14F-4D97-AF65-F5344CB8AC3E}">
        <p14:creationId xmlns:p14="http://schemas.microsoft.com/office/powerpoint/2010/main" val="25774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052" y="858714"/>
            <a:ext cx="118520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in EHR allow us to add extra chart data to our notes—compared to paper or transcription.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extra chart data tends to: </a:t>
            </a:r>
          </a:p>
          <a:p>
            <a:pPr algn="ctr"/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latin typeface="Wide Latin" panose="020A0A07050505020404" pitchFamily="18" charset="0"/>
                <a:cs typeface="Arial" panose="020B0604020202020204" pitchFamily="34" charset="0"/>
              </a:rPr>
              <a:t>BLOAT</a:t>
            </a:r>
          </a:p>
          <a:p>
            <a:pPr algn="ctr"/>
            <a:r>
              <a:rPr lang="en-US" sz="4800" b="1" dirty="0" smtClean="0">
                <a:latin typeface="Wide Latin" panose="020A0A07050505020404" pitchFamily="18" charset="0"/>
                <a:cs typeface="Arial" panose="020B0604020202020204" pitchFamily="34" charset="0"/>
              </a:rPr>
              <a:t>OUR</a:t>
            </a:r>
          </a:p>
          <a:p>
            <a:pPr algn="ctr"/>
            <a:r>
              <a:rPr lang="en-US" sz="4800" b="1" dirty="0" smtClean="0">
                <a:latin typeface="Wide Latin" panose="020A0A07050505020404" pitchFamily="18" charset="0"/>
                <a:cs typeface="Arial" panose="020B0604020202020204" pitchFamily="34" charset="0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5365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581025"/>
            <a:ext cx="1130617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Wide Latin" panose="020A0A07050505020404" pitchFamily="18" charset="0"/>
                <a:cs typeface="Arial" panose="020B0604020202020204" pitchFamily="34" charset="0"/>
              </a:rPr>
              <a:t>NOTE   BLOAT</a:t>
            </a:r>
          </a:p>
          <a:p>
            <a:endParaRPr lang="en-US" b="1" dirty="0">
              <a:latin typeface="Wide Latin" panose="020A0A070505050204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 provider </a:t>
            </a:r>
            <a:r>
              <a:rPr lang="en-US" sz="4000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preference</a:t>
            </a:r>
            <a:endParaRPr lang="en-US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a requirement</a:t>
            </a:r>
          </a:p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coding credit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medicolegal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protection.</a:t>
            </a:r>
          </a:p>
        </p:txBody>
      </p:sp>
    </p:spTree>
    <p:extLst>
      <p:ext uri="{BB962C8B-B14F-4D97-AF65-F5344CB8AC3E}">
        <p14:creationId xmlns:p14="http://schemas.microsoft.com/office/powerpoint/2010/main" val="4697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55" y="895738"/>
            <a:ext cx="1141133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IT industry trends &amp; how Beacon is attempting to implement tools to ease the burden of EHR-user frustrations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transition from hospital dictation/transcription services to electronic documentation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simple Tips &amp; Tricks with the technology to reduce frustrations and increase efficiency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52" y="944439"/>
            <a:ext cx="11852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a Coding and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Medicolegal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standpoint…</a:t>
            </a:r>
          </a:p>
          <a:p>
            <a:pPr algn="ctr"/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MUST document what we</a:t>
            </a: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</a:p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 TO DO</a:t>
            </a: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the data / images.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2" y="3231427"/>
            <a:ext cx="2235674" cy="1931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706" y="4831626"/>
            <a:ext cx="2679094" cy="19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3014"/>
            <a:ext cx="118520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an efficiency and sanity standpoint…</a:t>
            </a:r>
          </a:p>
          <a:p>
            <a:pPr algn="ctr"/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…please DO NOT feel a prisoner to all the tagging and copy / pasting.</a:t>
            </a:r>
          </a:p>
          <a:p>
            <a:pPr algn="ctr"/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PLEASE reflect on whether</a:t>
            </a: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“copy-forward”</a:t>
            </a: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ONLY way to be thorough &amp; efficient.</a:t>
            </a:r>
          </a:p>
        </p:txBody>
      </p:sp>
    </p:spTree>
    <p:extLst>
      <p:ext uri="{BB962C8B-B14F-4D97-AF65-F5344CB8AC3E}">
        <p14:creationId xmlns:p14="http://schemas.microsoft.com/office/powerpoint/2010/main" val="11810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5249" y="578739"/>
            <a:ext cx="119729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we want from documentation anyways?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(Let’s leave “coding” out of the discussion for now)</a:t>
            </a: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DO place HIGH value on seeing each others’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0" lvl="2" indent="-514350">
              <a:buFont typeface="+mj-lt"/>
              <a:buAutoNum type="arabicParenR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want to know what you: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Heard / saw / interpreted for our patient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hink is going on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 to do about it</a:t>
            </a:r>
          </a:p>
          <a:p>
            <a:pPr marL="1885950" lvl="3" indent="-514350">
              <a:buFont typeface="+mj-lt"/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xpect of me</a:t>
            </a:r>
          </a:p>
          <a:p>
            <a:pPr marL="1428750" lvl="2" indent="-514350">
              <a:buFont typeface="+mj-lt"/>
              <a:buAutoNum type="arabicParenR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assume you want the same from me.</a:t>
            </a:r>
          </a:p>
        </p:txBody>
      </p:sp>
    </p:spTree>
    <p:extLst>
      <p:ext uri="{BB962C8B-B14F-4D97-AF65-F5344CB8AC3E}">
        <p14:creationId xmlns:p14="http://schemas.microsoft.com/office/powerpoint/2010/main" val="28767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131189"/>
            <a:ext cx="119729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 Black" panose="020B0A04020102020204" pitchFamily="34" charset="0"/>
                <a:cs typeface="Arial" panose="020B0604020202020204" pitchFamily="34" charset="0"/>
              </a:rPr>
              <a:t>We should </a:t>
            </a:r>
            <a:r>
              <a:rPr lang="en-US" sz="54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assume</a:t>
            </a:r>
            <a:r>
              <a:rPr lang="en-US" sz="5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all do our own Chart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Review. 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look at radiology reports and lab values ourselves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really should NOT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each other’s notes for the source of truth about chart data.</a:t>
            </a: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(stuff changes, gets addendums, new results post)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3350" y="0"/>
            <a:ext cx="119729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dilemma of the transition</a:t>
            </a:r>
          </a:p>
          <a:p>
            <a:pPr algn="ctr"/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Tells the story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Concise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Illegible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Dictation:  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Tells the story (verbose)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Takes too long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7066" y="1795361"/>
            <a:ext cx="75292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Electronic Documentation: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Note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Bloat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Too many clicks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Unreadable / overly structured notes</a:t>
            </a:r>
          </a:p>
        </p:txBody>
      </p:sp>
    </p:spTree>
    <p:extLst>
      <p:ext uri="{BB962C8B-B14F-4D97-AF65-F5344CB8AC3E}">
        <p14:creationId xmlns:p14="http://schemas.microsoft.com/office/powerpoint/2010/main" val="28892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3350" y="0"/>
            <a:ext cx="119729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dilemma of the transition</a:t>
            </a:r>
          </a:p>
          <a:p>
            <a:pPr algn="ctr"/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Documentation: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Note Bloat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Too many clicks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Unreadable / overly structured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3350" y="1590675"/>
            <a:ext cx="8677275" cy="371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3350" y="0"/>
            <a:ext cx="119729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dilemma of the transition</a:t>
            </a:r>
          </a:p>
          <a:p>
            <a:pPr algn="ctr"/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Documentation: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Note Bloat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Too many clicks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Unreadable / overly structured notes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Documentation: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Tells the story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Immediately available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Very readable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025" y="1314450"/>
            <a:ext cx="452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PowerNotes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9166" y="4961107"/>
            <a:ext cx="564710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try hard—you can bloat your note.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Tagging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Copy / Paste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Long Auto-texts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3350" y="0"/>
            <a:ext cx="1197292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Documentation: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Currently used in Beacon Cerner: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Exclusively in ~95% BMG offices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Elkhart General ED now live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Beacon Granger ED now live (some MHSB ED)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adoption of EGH and MHSB hospitalists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(We still have design and build optimization to improve on what is available for hospital use)</a:t>
            </a:r>
          </a:p>
        </p:txBody>
      </p:sp>
    </p:spTree>
    <p:extLst>
      <p:ext uri="{BB962C8B-B14F-4D97-AF65-F5344CB8AC3E}">
        <p14:creationId xmlns:p14="http://schemas.microsoft.com/office/powerpoint/2010/main" val="34019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475"/>
            <a:ext cx="12118574" cy="592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300874">
            <a:off x="4638675" y="1666875"/>
            <a:ext cx="2933700" cy="1200329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 of ER Note using Dynamic Documentation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0" y="313475"/>
            <a:ext cx="3714750" cy="5296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0"/>
            <a:ext cx="5327906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075" y="305068"/>
            <a:ext cx="42005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Chief Complaint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HPI</a:t>
            </a:r>
          </a:p>
          <a:p>
            <a:pPr algn="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</a:p>
          <a:p>
            <a:pPr algn="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Exam</a:t>
            </a:r>
          </a:p>
          <a:p>
            <a:pPr algn="r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Decision Making</a:t>
            </a:r>
          </a:p>
          <a:p>
            <a:pPr algn="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Re-examination / Reevaluation</a:t>
            </a:r>
          </a:p>
          <a:p>
            <a:pPr algn="r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/ Plan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79" y="193969"/>
            <a:ext cx="1141133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have no financial interests, ownerships, or obligations to any Healthcare or Healthcare IT companies.</a:t>
            </a:r>
          </a:p>
          <a:p>
            <a:pPr marL="109728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Disclosure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9728" indent="0" algn="ctr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believe in the </a:t>
            </a:r>
            <a:r>
              <a:rPr lang="en-US" sz="28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the EHR to make our lives better and to help us be better doctors.</a:t>
            </a:r>
          </a:p>
          <a:p>
            <a:pPr marL="109728" indent="0" algn="ctr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fully recognize the design, functionality and our use of the EHR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has yet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reach that potential.</a:t>
            </a:r>
          </a:p>
        </p:txBody>
      </p:sp>
    </p:spTree>
    <p:extLst>
      <p:ext uri="{BB962C8B-B14F-4D97-AF65-F5344CB8AC3E}">
        <p14:creationId xmlns:p14="http://schemas.microsoft.com/office/powerpoint/2010/main" val="34359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8" y="82270"/>
            <a:ext cx="7733333" cy="632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021" y="648242"/>
            <a:ext cx="3425144" cy="602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916" y="394531"/>
            <a:ext cx="4885456" cy="53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941" y="82270"/>
            <a:ext cx="5443035" cy="590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316" y="4676870"/>
            <a:ext cx="4787660" cy="185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00874">
            <a:off x="7409001" y="2485135"/>
            <a:ext cx="2933700" cy="83099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 of ER Note using </a:t>
            </a:r>
            <a:r>
              <a:rPr lang="en-US" sz="2400" b="1" dirty="0" err="1" smtClean="0"/>
              <a:t>PowerNote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96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" y="614273"/>
            <a:ext cx="12062909" cy="6097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300874">
            <a:off x="4972050" y="2066925"/>
            <a:ext cx="2933700" cy="1200329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 of Office Note with Dynamic Documentation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3375"/>
            <a:ext cx="121919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Moving from Transcription and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PowerNotes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Dynamic Documentation requires engagement.</a:t>
            </a:r>
          </a:p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going to be change.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is hard.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92" y="297099"/>
            <a:ext cx="118205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is hard because it disrupts HABITS.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HABITS allow us to do parts of our job without thinking.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want to think about our patient’s problems—not 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use the computer.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94" y="1393690"/>
            <a:ext cx="11820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a GOOD investment in time to learn HOW to use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EHR Tools.</a:t>
            </a:r>
          </a:p>
        </p:txBody>
      </p:sp>
    </p:spTree>
    <p:extLst>
      <p:ext uri="{BB962C8B-B14F-4D97-AF65-F5344CB8AC3E}">
        <p14:creationId xmlns:p14="http://schemas.microsoft.com/office/powerpoint/2010/main" val="41582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98" y="431665"/>
            <a:ext cx="11820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Beacon intends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 Documentation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all hospital activity.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includes tools for a better experience with: 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78508"/>
              </p:ext>
            </p:extLst>
          </p:nvPr>
        </p:nvGraphicFramePr>
        <p:xfrm>
          <a:off x="190499" y="1704976"/>
          <a:ext cx="11849101" cy="118058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19354">
                  <a:extLst>
                    <a:ext uri="{9D8B030D-6E8A-4147-A177-3AD203B41FA5}">
                      <a16:colId xmlns:a16="http://schemas.microsoft.com/office/drawing/2014/main" val="2361508593"/>
                    </a:ext>
                  </a:extLst>
                </a:gridCol>
                <a:gridCol w="618363">
                  <a:extLst>
                    <a:ext uri="{9D8B030D-6E8A-4147-A177-3AD203B41FA5}">
                      <a16:colId xmlns:a16="http://schemas.microsoft.com/office/drawing/2014/main" val="2201638758"/>
                    </a:ext>
                  </a:extLst>
                </a:gridCol>
                <a:gridCol w="704880">
                  <a:extLst>
                    <a:ext uri="{9D8B030D-6E8A-4147-A177-3AD203B41FA5}">
                      <a16:colId xmlns:a16="http://schemas.microsoft.com/office/drawing/2014/main" val="182632974"/>
                    </a:ext>
                  </a:extLst>
                </a:gridCol>
                <a:gridCol w="592577">
                  <a:extLst>
                    <a:ext uri="{9D8B030D-6E8A-4147-A177-3AD203B41FA5}">
                      <a16:colId xmlns:a16="http://schemas.microsoft.com/office/drawing/2014/main" val="1857550637"/>
                    </a:ext>
                  </a:extLst>
                </a:gridCol>
                <a:gridCol w="644892">
                  <a:extLst>
                    <a:ext uri="{9D8B030D-6E8A-4147-A177-3AD203B41FA5}">
                      <a16:colId xmlns:a16="http://schemas.microsoft.com/office/drawing/2014/main" val="207796272"/>
                    </a:ext>
                  </a:extLst>
                </a:gridCol>
                <a:gridCol w="601685">
                  <a:extLst>
                    <a:ext uri="{9D8B030D-6E8A-4147-A177-3AD203B41FA5}">
                      <a16:colId xmlns:a16="http://schemas.microsoft.com/office/drawing/2014/main" val="188147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171118569"/>
                    </a:ext>
                  </a:extLst>
                </a:gridCol>
                <a:gridCol w="677345">
                  <a:extLst>
                    <a:ext uri="{9D8B030D-6E8A-4147-A177-3AD203B41FA5}">
                      <a16:colId xmlns:a16="http://schemas.microsoft.com/office/drawing/2014/main" val="262665372"/>
                    </a:ext>
                  </a:extLst>
                </a:gridCol>
                <a:gridCol w="675205">
                  <a:extLst>
                    <a:ext uri="{9D8B030D-6E8A-4147-A177-3AD203B41FA5}">
                      <a16:colId xmlns:a16="http://schemas.microsoft.com/office/drawing/2014/main" val="332871303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3852371"/>
                    </a:ext>
                  </a:extLst>
                </a:gridCol>
                <a:gridCol w="689120">
                  <a:extLst>
                    <a:ext uri="{9D8B030D-6E8A-4147-A177-3AD203B41FA5}">
                      <a16:colId xmlns:a16="http://schemas.microsoft.com/office/drawing/2014/main" val="1680088845"/>
                    </a:ext>
                  </a:extLst>
                </a:gridCol>
                <a:gridCol w="938348">
                  <a:extLst>
                    <a:ext uri="{9D8B030D-6E8A-4147-A177-3AD203B41FA5}">
                      <a16:colId xmlns:a16="http://schemas.microsoft.com/office/drawing/2014/main" val="911328484"/>
                    </a:ext>
                  </a:extLst>
                </a:gridCol>
                <a:gridCol w="1020482">
                  <a:extLst>
                    <a:ext uri="{9D8B030D-6E8A-4147-A177-3AD203B41FA5}">
                      <a16:colId xmlns:a16="http://schemas.microsoft.com/office/drawing/2014/main" val="632867193"/>
                    </a:ext>
                  </a:extLst>
                </a:gridCol>
              </a:tblGrid>
              <a:tr h="37781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% Transcription meeting Turnaround Time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KEYSTROKE </a:t>
                      </a:r>
                      <a:r>
                        <a:rPr lang="en-US" sz="1800" b="1" u="none" strike="noStrike" dirty="0" smtClean="0">
                          <a:effectLst/>
                        </a:rPr>
                        <a:t>TRANSCRIPTION</a:t>
                      </a:r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6350" cap="flat" cmpd="sng" algn="ctr">
                      <a:noFill/>
                      <a:prstDash val="solid"/>
                      <a:miter lim="800000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225116777"/>
                  </a:ext>
                </a:extLst>
              </a:tr>
              <a:tr h="297744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January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February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March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May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June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July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August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September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October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November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December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729016"/>
                  </a:ext>
                </a:extLst>
              </a:tr>
              <a:tr h="505021">
                <a:tc v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94.6%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90.6%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90.2%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94.3%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89.3%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67.7%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30.4%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32.0%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62.0%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88.8%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81.7%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50.7%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92" marR="9192" marT="9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4499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80017"/>
              </p:ext>
            </p:extLst>
          </p:nvPr>
        </p:nvGraphicFramePr>
        <p:xfrm>
          <a:off x="3409949" y="3514725"/>
          <a:ext cx="3028952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238">
                  <a:extLst>
                    <a:ext uri="{9D8B030D-6E8A-4147-A177-3AD203B41FA5}">
                      <a16:colId xmlns:a16="http://schemas.microsoft.com/office/drawing/2014/main" val="1940548165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2529974929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2194544945"/>
                    </a:ext>
                  </a:extLst>
                </a:gridCol>
                <a:gridCol w="757238">
                  <a:extLst>
                    <a:ext uri="{9D8B030D-6E8A-4147-A177-3AD203B41FA5}">
                      <a16:colId xmlns:a16="http://schemas.microsoft.com/office/drawing/2014/main" val="3761712955"/>
                    </a:ext>
                  </a:extLst>
                </a:gridCol>
              </a:tblGrid>
              <a:tr h="37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January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February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March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65478"/>
                  </a:ext>
                </a:extLst>
              </a:tr>
              <a:tr h="516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34.0%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31.1%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54.0%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91.5%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2515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9950" y="1638301"/>
            <a:ext cx="113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9949" y="2991505"/>
            <a:ext cx="113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523498"/>
            <a:ext cx="1176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Transcription Turnaround Time (TAT) Performance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23718"/>
              </p:ext>
            </p:extLst>
          </p:nvPr>
        </p:nvGraphicFramePr>
        <p:xfrm>
          <a:off x="1200150" y="1776941"/>
          <a:ext cx="96361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986">
                  <a:extLst>
                    <a:ext uri="{9D8B030D-6E8A-4147-A177-3AD203B41FA5}">
                      <a16:colId xmlns:a16="http://schemas.microsoft.com/office/drawing/2014/main" val="3399352510"/>
                    </a:ext>
                  </a:extLst>
                </a:gridCol>
                <a:gridCol w="2171713">
                  <a:extLst>
                    <a:ext uri="{9D8B030D-6E8A-4147-A177-3AD203B41FA5}">
                      <a16:colId xmlns:a16="http://schemas.microsoft.com/office/drawing/2014/main" val="2084795536"/>
                    </a:ext>
                  </a:extLst>
                </a:gridCol>
                <a:gridCol w="2284396">
                  <a:extLst>
                    <a:ext uri="{9D8B030D-6E8A-4147-A177-3AD203B41FA5}">
                      <a16:colId xmlns:a16="http://schemas.microsoft.com/office/drawing/2014/main" val="1461211254"/>
                    </a:ext>
                  </a:extLst>
                </a:gridCol>
                <a:gridCol w="2199030">
                  <a:extLst>
                    <a:ext uri="{9D8B030D-6E8A-4147-A177-3AD203B41FA5}">
                      <a16:colId xmlns:a16="http://schemas.microsoft.com/office/drawing/2014/main" val="163221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May 2020 (as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5/13)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Met 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ER Note Immediate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9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ER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3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Consult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Operative</a:t>
                      </a:r>
                      <a:r>
                        <a:rPr lang="en-US" sz="2400" b="1" baseline="0" dirty="0" smtClean="0"/>
                        <a:t> Report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0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Daily Progress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770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63871"/>
            <a:ext cx="1180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Transcription TAT Status—by Note Type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3239"/>
              </p:ext>
            </p:extLst>
          </p:nvPr>
        </p:nvGraphicFramePr>
        <p:xfrm>
          <a:off x="1200150" y="1776941"/>
          <a:ext cx="96361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986">
                  <a:extLst>
                    <a:ext uri="{9D8B030D-6E8A-4147-A177-3AD203B41FA5}">
                      <a16:colId xmlns:a16="http://schemas.microsoft.com/office/drawing/2014/main" val="3399352510"/>
                    </a:ext>
                  </a:extLst>
                </a:gridCol>
                <a:gridCol w="2171713">
                  <a:extLst>
                    <a:ext uri="{9D8B030D-6E8A-4147-A177-3AD203B41FA5}">
                      <a16:colId xmlns:a16="http://schemas.microsoft.com/office/drawing/2014/main" val="2084795536"/>
                    </a:ext>
                  </a:extLst>
                </a:gridCol>
                <a:gridCol w="2284396">
                  <a:extLst>
                    <a:ext uri="{9D8B030D-6E8A-4147-A177-3AD203B41FA5}">
                      <a16:colId xmlns:a16="http://schemas.microsoft.com/office/drawing/2014/main" val="1461211254"/>
                    </a:ext>
                  </a:extLst>
                </a:gridCol>
                <a:gridCol w="2199030">
                  <a:extLst>
                    <a:ext uri="{9D8B030D-6E8A-4147-A177-3AD203B41FA5}">
                      <a16:colId xmlns:a16="http://schemas.microsoft.com/office/drawing/2014/main" val="163221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May 2020 (as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5/13)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Met 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ER Note Immediate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12.9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13.1%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9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ER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23.6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63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2.8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63.3%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Consult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13.7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23.4%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Operative</a:t>
                      </a:r>
                      <a:r>
                        <a:rPr lang="en-US" sz="2400" b="1" baseline="0" dirty="0" smtClean="0"/>
                        <a:t> Report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39.2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13.3%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0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Daily Progress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10.4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24.5%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770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63871"/>
            <a:ext cx="1180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Transcription TAT Status—by Note Type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01458"/>
              </p:ext>
            </p:extLst>
          </p:nvPr>
        </p:nvGraphicFramePr>
        <p:xfrm>
          <a:off x="1200150" y="1776941"/>
          <a:ext cx="963612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986">
                  <a:extLst>
                    <a:ext uri="{9D8B030D-6E8A-4147-A177-3AD203B41FA5}">
                      <a16:colId xmlns:a16="http://schemas.microsoft.com/office/drawing/2014/main" val="3399352510"/>
                    </a:ext>
                  </a:extLst>
                </a:gridCol>
                <a:gridCol w="2171713">
                  <a:extLst>
                    <a:ext uri="{9D8B030D-6E8A-4147-A177-3AD203B41FA5}">
                      <a16:colId xmlns:a16="http://schemas.microsoft.com/office/drawing/2014/main" val="2084795536"/>
                    </a:ext>
                  </a:extLst>
                </a:gridCol>
                <a:gridCol w="2284396">
                  <a:extLst>
                    <a:ext uri="{9D8B030D-6E8A-4147-A177-3AD203B41FA5}">
                      <a16:colId xmlns:a16="http://schemas.microsoft.com/office/drawing/2014/main" val="1461211254"/>
                    </a:ext>
                  </a:extLst>
                </a:gridCol>
                <a:gridCol w="2199030">
                  <a:extLst>
                    <a:ext uri="{9D8B030D-6E8A-4147-A177-3AD203B41FA5}">
                      <a16:colId xmlns:a16="http://schemas.microsoft.com/office/drawing/2014/main" val="163221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May 2020 (as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5/13)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Met 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ER Note Immediate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9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Consult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Operative</a:t>
                      </a:r>
                      <a:r>
                        <a:rPr lang="en-US" sz="2400" b="1" baseline="0" dirty="0" smtClean="0"/>
                        <a:t> Report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0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Daily Progress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770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0324" y="925821"/>
            <a:ext cx="654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 Dictation Requests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448408"/>
            <a:ext cx="109087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Topic NOT covered today:  </a:t>
            </a:r>
          </a:p>
          <a:p>
            <a:pPr algn="ctr"/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Decision Support</a:t>
            </a:r>
          </a:p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Imaging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see BEHS Med Ed website for </a:t>
            </a:r>
          </a:p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On-Demand Recording of </a:t>
            </a:r>
          </a:p>
          <a:p>
            <a:pPr algn="ctr"/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EGH’s May 6</a:t>
            </a:r>
            <a:r>
              <a:rPr lang="en-US" sz="3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Grand Rounds.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87488"/>
              </p:ext>
            </p:extLst>
          </p:nvPr>
        </p:nvGraphicFramePr>
        <p:xfrm>
          <a:off x="1200150" y="1776941"/>
          <a:ext cx="963612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986">
                  <a:extLst>
                    <a:ext uri="{9D8B030D-6E8A-4147-A177-3AD203B41FA5}">
                      <a16:colId xmlns:a16="http://schemas.microsoft.com/office/drawing/2014/main" val="3399352510"/>
                    </a:ext>
                  </a:extLst>
                </a:gridCol>
                <a:gridCol w="2171713">
                  <a:extLst>
                    <a:ext uri="{9D8B030D-6E8A-4147-A177-3AD203B41FA5}">
                      <a16:colId xmlns:a16="http://schemas.microsoft.com/office/drawing/2014/main" val="2084795536"/>
                    </a:ext>
                  </a:extLst>
                </a:gridCol>
                <a:gridCol w="2284396">
                  <a:extLst>
                    <a:ext uri="{9D8B030D-6E8A-4147-A177-3AD203B41FA5}">
                      <a16:colId xmlns:a16="http://schemas.microsoft.com/office/drawing/2014/main" val="1461211254"/>
                    </a:ext>
                  </a:extLst>
                </a:gridCol>
                <a:gridCol w="2199030">
                  <a:extLst>
                    <a:ext uri="{9D8B030D-6E8A-4147-A177-3AD203B41FA5}">
                      <a16:colId xmlns:a16="http://schemas.microsoft.com/office/drawing/2014/main" val="163221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May 2020 (as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of 5/13)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Actual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Met Goal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ER Note Immediate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6.6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9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H&amp;P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/>
                        <a:t>6.0 </a:t>
                      </a:r>
                      <a:r>
                        <a:rPr lang="en-US" sz="2400" b="1" baseline="0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11.1%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6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Consult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6.7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26.7%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Operative</a:t>
                      </a:r>
                      <a:r>
                        <a:rPr lang="en-US" sz="2400" b="1" baseline="0" dirty="0" smtClean="0"/>
                        <a:t> Report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10.2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37.5%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0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Daily Progress Note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</a:t>
                      </a:r>
                      <a:r>
                        <a:rPr lang="en-US" sz="2400" b="1" dirty="0" err="1" smtClean="0"/>
                        <a:t>hr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1.9 </a:t>
                      </a:r>
                      <a:r>
                        <a:rPr lang="en-US" sz="2400" b="1" dirty="0" err="1" smtClean="0"/>
                        <a:t>hrs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36.0%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770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0324" y="925821"/>
            <a:ext cx="6543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 Dictation Requests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575" y="1287771"/>
            <a:ext cx="11325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projections of service availability and budget needs…</a:t>
            </a: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anticipate a full transition away from dictation by the end of 2021.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4" y="466755"/>
            <a:ext cx="10734203" cy="666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52" y="1222240"/>
            <a:ext cx="118205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Still far from perfect.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Better than before.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Can’t wait for perfect.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engage.</a:t>
            </a:r>
          </a:p>
          <a:p>
            <a:pPr algn="ctr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won’t get better by itself.</a:t>
            </a:r>
          </a:p>
        </p:txBody>
      </p:sp>
    </p:spTree>
    <p:extLst>
      <p:ext uri="{BB962C8B-B14F-4D97-AF65-F5344CB8AC3E}">
        <p14:creationId xmlns:p14="http://schemas.microsoft.com/office/powerpoint/2010/main" val="38391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2276475"/>
            <a:ext cx="10601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talk about Dragons…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25" y="1804657"/>
            <a:ext cx="3632767" cy="27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35" y="1505194"/>
            <a:ext cx="2676190" cy="32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ross 6"/>
          <p:cNvSpPr/>
          <p:nvPr/>
        </p:nvSpPr>
        <p:spPr>
          <a:xfrm rot="18903157">
            <a:off x="1695617" y="4956381"/>
            <a:ext cx="1495425" cy="1526012"/>
          </a:xfrm>
          <a:prstGeom prst="plus">
            <a:avLst>
              <a:gd name="adj" fmla="val 392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873758">
            <a:off x="8348393" y="5080624"/>
            <a:ext cx="2240133" cy="790817"/>
          </a:xfrm>
          <a:prstGeom prst="corner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1425" y="314325"/>
            <a:ext cx="479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Word on Dragon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25" y="1804657"/>
            <a:ext cx="3632767" cy="27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11" y="1110051"/>
            <a:ext cx="5078903" cy="330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400" y="3164516"/>
            <a:ext cx="5494102" cy="364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1944" y="1299994"/>
            <a:ext cx="1476375" cy="9233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Option 1: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Plug-in </a:t>
            </a:r>
            <a:r>
              <a:rPr lang="en-US" b="1" dirty="0" err="1" smtClean="0">
                <a:solidFill>
                  <a:sysClr val="windowText" lastClr="000000"/>
                </a:solidFill>
              </a:rPr>
              <a:t>PowerMic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3410" y="5422536"/>
            <a:ext cx="1476375" cy="120032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Option 2: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Cloud-based smart phone Mobile App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09635 -0.15717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7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DMO is not perfect--but it’s pretty darn good—even with accents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Please don’t expect it to be perfect—you WILL get frustrated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It messes up names (until you train it) and pronouns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Yes—I’ve heard of M-Modal;  competition is good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Both technologies are excellent—and both will get even better</a:t>
            </a:r>
          </a:p>
        </p:txBody>
      </p:sp>
    </p:spTree>
    <p:extLst>
      <p:ext uri="{BB962C8B-B14F-4D97-AF65-F5344CB8AC3E}">
        <p14:creationId xmlns:p14="http://schemas.microsoft.com/office/powerpoint/2010/main" val="4246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It’s not human.  But humans aren’t perfect either—and they take a lot longer to type what you say.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The more you put into it—the more you get out of it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Dragon auto-texts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Step-by-step commands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Most importantly:  Use it to tell the story—not to copy &amp; paste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4000" b="1" dirty="0" smtClean="0"/>
              <a:t>Yes– it is important to proof-read and </a:t>
            </a:r>
            <a:r>
              <a:rPr lang="en-US" sz="4000" b="1" i="1" dirty="0" smtClean="0"/>
              <a:t>think</a:t>
            </a:r>
            <a:r>
              <a:rPr lang="en-US" sz="4000" b="1" dirty="0" smtClean="0"/>
              <a:t> about what you say…</a:t>
            </a:r>
          </a:p>
          <a:p>
            <a:endParaRPr lang="en-US" sz="4000" b="1" dirty="0"/>
          </a:p>
          <a:p>
            <a:r>
              <a:rPr lang="en-US" sz="3200" b="1" dirty="0" smtClean="0"/>
              <a:t>Actual excerpts from dictated medical documents:</a:t>
            </a:r>
          </a:p>
          <a:p>
            <a:endParaRPr lang="en-US" sz="3200" b="1" dirty="0" smtClean="0"/>
          </a:p>
          <a:p>
            <a:pPr algn="ctr"/>
            <a:r>
              <a:rPr lang="en-US" sz="4400" b="1" i="1" dirty="0" smtClean="0"/>
              <a:t>“Patient was alert and unresponsive”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030" y="4781662"/>
            <a:ext cx="2161905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4000" b="1" dirty="0" smtClean="0"/>
              <a:t>Yes– it is important to proof-read and </a:t>
            </a:r>
            <a:r>
              <a:rPr lang="en-US" sz="4000" b="1" i="1" dirty="0" smtClean="0"/>
              <a:t>think</a:t>
            </a:r>
            <a:r>
              <a:rPr lang="en-US" sz="4000" b="1" dirty="0" smtClean="0"/>
              <a:t> about what you say…</a:t>
            </a:r>
          </a:p>
          <a:p>
            <a:endParaRPr lang="en-US" sz="4000" b="1" dirty="0"/>
          </a:p>
          <a:p>
            <a:r>
              <a:rPr lang="en-US" sz="3200" b="1" dirty="0" smtClean="0"/>
              <a:t>Actual excerpts from dictated medical documents:</a:t>
            </a:r>
          </a:p>
          <a:p>
            <a:endParaRPr lang="en-US" sz="4400" b="1" dirty="0" smtClean="0"/>
          </a:p>
          <a:p>
            <a:pPr algn="ctr"/>
            <a:r>
              <a:rPr lang="en-US" sz="4400" b="1" i="1" dirty="0" smtClean="0"/>
              <a:t>“She is numb from her toes down”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030" y="4781662"/>
            <a:ext cx="2161905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448408"/>
            <a:ext cx="1090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Current Trends in Health IT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Voice Recognition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Applications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3176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4000" b="1" dirty="0" smtClean="0"/>
              <a:t>Yes– it is important to proof-read and </a:t>
            </a:r>
            <a:r>
              <a:rPr lang="en-US" sz="4000" b="1" i="1" dirty="0" smtClean="0"/>
              <a:t>think</a:t>
            </a:r>
            <a:r>
              <a:rPr lang="en-US" sz="4000" b="1" dirty="0" smtClean="0"/>
              <a:t> about what you say…</a:t>
            </a:r>
          </a:p>
          <a:p>
            <a:endParaRPr lang="en-US" sz="4000" b="1" dirty="0"/>
          </a:p>
          <a:p>
            <a:r>
              <a:rPr lang="en-US" sz="3200" b="1" dirty="0" smtClean="0"/>
              <a:t>Actual excerpts from dictated medical documents:</a:t>
            </a:r>
          </a:p>
          <a:p>
            <a:endParaRPr lang="en-US" sz="3200" b="1" dirty="0" smtClean="0"/>
          </a:p>
          <a:p>
            <a:pPr algn="ctr"/>
            <a:r>
              <a:rPr lang="en-US" sz="4400" b="1" i="1" dirty="0" smtClean="0"/>
              <a:t>“She has no rigors or chills, but her husband states</a:t>
            </a:r>
          </a:p>
          <a:p>
            <a:pPr algn="ctr"/>
            <a:r>
              <a:rPr lang="en-US" sz="4400" b="1" i="1" dirty="0" smtClean="0"/>
              <a:t>she was very hot in bed last night 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78" y="5330368"/>
            <a:ext cx="1468974" cy="14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4000" b="1" dirty="0" smtClean="0"/>
              <a:t>Yes– it is important to proof-read and </a:t>
            </a:r>
            <a:r>
              <a:rPr lang="en-US" sz="4000" b="1" i="1" dirty="0" smtClean="0"/>
              <a:t>think</a:t>
            </a:r>
            <a:r>
              <a:rPr lang="en-US" sz="4000" b="1" dirty="0" smtClean="0"/>
              <a:t> about what you say…</a:t>
            </a:r>
          </a:p>
          <a:p>
            <a:endParaRPr lang="en-US" sz="4000" b="1" dirty="0"/>
          </a:p>
          <a:p>
            <a:r>
              <a:rPr lang="en-US" sz="3200" b="1" dirty="0" smtClean="0"/>
              <a:t>Actual excerpts from dictated medical documents:</a:t>
            </a:r>
          </a:p>
          <a:p>
            <a:endParaRPr lang="en-US" sz="3200" b="1" dirty="0" smtClean="0"/>
          </a:p>
          <a:p>
            <a:pPr algn="ctr"/>
            <a:r>
              <a:rPr lang="en-US" sz="4400" b="1" i="1" dirty="0" smtClean="0"/>
              <a:t>“Between you and me, we ought to be able to</a:t>
            </a:r>
          </a:p>
          <a:p>
            <a:pPr algn="ctr"/>
            <a:r>
              <a:rPr lang="en-US" sz="4400" b="1" i="1" dirty="0"/>
              <a:t>g</a:t>
            </a:r>
            <a:r>
              <a:rPr lang="en-US" sz="4400" b="1" i="1" dirty="0" smtClean="0"/>
              <a:t>et this lady pregnant.”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78" y="5330368"/>
            <a:ext cx="1468974" cy="14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90500"/>
            <a:ext cx="120586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Dragon Take-Homes</a:t>
            </a:r>
            <a:r>
              <a:rPr lang="en-US" sz="3600" b="1" dirty="0" smtClean="0"/>
              <a:t>:</a:t>
            </a:r>
            <a:r>
              <a:rPr lang="en-US" sz="3600" dirty="0" smtClean="0"/>
              <a:t>  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4000" b="1" dirty="0" smtClean="0"/>
              <a:t>Yes– it is important to proof-read and </a:t>
            </a:r>
            <a:r>
              <a:rPr lang="en-US" sz="4000" b="1" i="1" dirty="0" smtClean="0"/>
              <a:t>think</a:t>
            </a:r>
            <a:r>
              <a:rPr lang="en-US" sz="4000" b="1" dirty="0" smtClean="0"/>
              <a:t> about what you say…</a:t>
            </a:r>
          </a:p>
          <a:p>
            <a:endParaRPr lang="en-US" sz="4000" b="1" dirty="0"/>
          </a:p>
          <a:p>
            <a:r>
              <a:rPr lang="en-US" sz="3200" b="1" dirty="0" smtClean="0"/>
              <a:t>Actual excerpts from dictated medical documents:</a:t>
            </a:r>
          </a:p>
          <a:p>
            <a:endParaRPr lang="en-US" sz="3200" b="1" dirty="0" smtClean="0"/>
          </a:p>
          <a:p>
            <a:pPr algn="ctr"/>
            <a:r>
              <a:rPr lang="en-US" sz="4400" b="1" i="1" dirty="0" smtClean="0"/>
              <a:t>“The patient has been depressed since</a:t>
            </a:r>
          </a:p>
          <a:p>
            <a:pPr algn="ctr"/>
            <a:r>
              <a:rPr lang="en-US" sz="4400" b="1" i="1" dirty="0"/>
              <a:t>s</a:t>
            </a:r>
            <a:r>
              <a:rPr lang="en-US" sz="4400" b="1" i="1" dirty="0" smtClean="0"/>
              <a:t>he started seeing me in 1993.”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72" y="5330369"/>
            <a:ext cx="1783674" cy="14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657350"/>
            <a:ext cx="120586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Just like learning to dictate was a skill worth learning,</a:t>
            </a:r>
          </a:p>
          <a:p>
            <a:pPr algn="ctr"/>
            <a:endParaRPr lang="en-US" sz="2400" b="1" i="1" dirty="0"/>
          </a:p>
          <a:p>
            <a:pPr algn="ctr"/>
            <a:r>
              <a:rPr lang="en-US" sz="6000" b="1" i="1" dirty="0" smtClean="0"/>
              <a:t>l</a:t>
            </a:r>
            <a:r>
              <a:rPr lang="en-US" sz="6000" b="1" i="1" dirty="0" smtClean="0"/>
              <a:t>earning to use your Dragon well</a:t>
            </a:r>
          </a:p>
          <a:p>
            <a:pPr algn="ctr"/>
            <a:r>
              <a:rPr lang="en-US" sz="6000" b="1" i="1" dirty="0"/>
              <a:t>i</a:t>
            </a:r>
            <a:r>
              <a:rPr lang="en-US" sz="6000" b="1" i="1" dirty="0" smtClean="0"/>
              <a:t>s well worth the effort.</a:t>
            </a:r>
            <a:endParaRPr lang="en-US" sz="6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389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8622"/>
            <a:ext cx="10137505" cy="62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714375"/>
            <a:ext cx="11563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Actionable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alerts fire for the: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 person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 patient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 time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73903"/>
            <a:ext cx="6994712" cy="6379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410" y="1173983"/>
            <a:ext cx="3739327" cy="4379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7721" y="650763"/>
            <a:ext cx="200070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April, 2020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4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55" y="507698"/>
            <a:ext cx="4495238" cy="40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73" y="507698"/>
            <a:ext cx="4690807" cy="406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1675" y="138366"/>
            <a:ext cx="126654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Drug-Drug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9149" y="119316"/>
            <a:ext cx="164905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Drug-Duplicate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20" y="4726765"/>
            <a:ext cx="1697853" cy="1988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2250" y="5948616"/>
            <a:ext cx="12665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Drug-Drug:</a:t>
            </a:r>
          </a:p>
          <a:p>
            <a:pPr algn="ctr"/>
            <a:r>
              <a:rPr lang="en-US" b="1" dirty="0" smtClean="0"/>
              <a:t>84,678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22024" y="4707492"/>
            <a:ext cx="1773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Drug-Duplicate:</a:t>
            </a:r>
          </a:p>
          <a:p>
            <a:pPr algn="ctr"/>
            <a:r>
              <a:rPr lang="en-US" b="1" dirty="0" smtClean="0"/>
              <a:t>114,792</a:t>
            </a:r>
            <a:endParaRPr lang="en-US" b="1" dirty="0"/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flipH="1">
            <a:off x="4028794" y="5948616"/>
            <a:ext cx="1200431" cy="323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3"/>
          </p:cNvCxnSpPr>
          <p:nvPr/>
        </p:nvCxnSpPr>
        <p:spPr>
          <a:xfrm flipH="1" flipV="1">
            <a:off x="4495800" y="5030658"/>
            <a:ext cx="1009609" cy="313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205" y="882855"/>
            <a:ext cx="112709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Leapfrog </a:t>
            </a:r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CPOE testing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Intent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 the medication safeguards embedded in our EHR--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while minimizing alert fatigue. </a:t>
            </a:r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205" y="882855"/>
            <a:ext cx="112709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Leapfrog </a:t>
            </a:r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CPOE testing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u="sng" dirty="0">
                <a:latin typeface="Arial" panose="020B0604020202020204" pitchFamily="34" charset="0"/>
                <a:cs typeface="Arial" panose="020B0604020202020204" pitchFamily="34" charset="0"/>
              </a:rPr>
              <a:t>What’s measured?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Do appropriate alerts fire during the med ordering process?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Do typically expected inappropriate alerts NOT fire?</a:t>
            </a:r>
          </a:p>
        </p:txBody>
      </p:sp>
    </p:spTree>
    <p:extLst>
      <p:ext uri="{BB962C8B-B14F-4D97-AF65-F5344CB8AC3E}">
        <p14:creationId xmlns:p14="http://schemas.microsoft.com/office/powerpoint/2010/main" val="24407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3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03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448408"/>
            <a:ext cx="109087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Current Trends in Health IT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take advantage of these advancements…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…we need to be sure to stay up to date and use the tools available.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means breaking old habits.</a:t>
            </a:r>
          </a:p>
        </p:txBody>
      </p:sp>
    </p:spTree>
    <p:extLst>
      <p:ext uri="{BB962C8B-B14F-4D97-AF65-F5344CB8AC3E}">
        <p14:creationId xmlns:p14="http://schemas.microsoft.com/office/powerpoint/2010/main" val="11853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150" y="295275"/>
            <a:ext cx="81057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these Alerts getting to the: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 person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 patient</a:t>
            </a: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 time?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1" y="1461955"/>
            <a:ext cx="8518950" cy="5372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07" y="3022759"/>
            <a:ext cx="3114286" cy="102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433" y="269109"/>
            <a:ext cx="1948224" cy="69532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67" y="284721"/>
            <a:ext cx="2130918" cy="72383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914" y="261935"/>
            <a:ext cx="1797779" cy="72846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59128" y="5904530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Drug-Duplicate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07" y="3003709"/>
            <a:ext cx="3114286" cy="102857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349" y="1034391"/>
            <a:ext cx="3425127" cy="7927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2572" y="1076762"/>
            <a:ext cx="2814588" cy="75290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907" y="243045"/>
            <a:ext cx="2097027" cy="74745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266" y="1879698"/>
            <a:ext cx="1942954" cy="84407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3433" y="1870404"/>
            <a:ext cx="2117321" cy="80956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00151" y="5276850"/>
            <a:ext cx="340995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Alerts received by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Pharmacists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102,351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5728" y="4148008"/>
            <a:ext cx="340995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Alerts received by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4,803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5" y="2543174"/>
            <a:ext cx="3876675" cy="1952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1533525" y="1990202"/>
            <a:ext cx="838200" cy="693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471" y="1150428"/>
            <a:ext cx="211455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Beacon Pharmacists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6384" y="14090"/>
            <a:ext cx="8965616" cy="2706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0070220" y="2524888"/>
            <a:ext cx="838200" cy="693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961579" y="3176309"/>
            <a:ext cx="211455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Beacon Physicians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5933105"/>
            <a:ext cx="325597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1485893"/>
            <a:ext cx="8518950" cy="5372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976" y="198130"/>
            <a:ext cx="2191971" cy="95225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25727" y="5953959"/>
            <a:ext cx="2289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Drug-Drug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312" y="291282"/>
            <a:ext cx="2202688" cy="78771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450" y="1904993"/>
            <a:ext cx="2253814" cy="88836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22" y="214344"/>
            <a:ext cx="2588390" cy="88184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0423" y="1150381"/>
            <a:ext cx="3343963" cy="75461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843" y="1904993"/>
            <a:ext cx="2538607" cy="90357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0335" y="1096334"/>
            <a:ext cx="3119069" cy="81503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1690" y="3014850"/>
            <a:ext cx="3114286" cy="101904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00151" y="5276850"/>
            <a:ext cx="340995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Alerts received by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Pharmacists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77,792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728" y="4148008"/>
            <a:ext cx="340995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Alerts received by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3,953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5727" y="5933105"/>
            <a:ext cx="22897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342900"/>
            <a:ext cx="113823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well-intentioned, but flawed strategy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Pharmacists are human.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assume the physician is already aware.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Likely don’t know the patient or the situation like the physician does.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busy too.  The alerts force them to decide “Should I page the doctor about this?”</a:t>
            </a:r>
          </a:p>
        </p:txBody>
      </p:sp>
    </p:spTree>
    <p:extLst>
      <p:ext uri="{BB962C8B-B14F-4D97-AF65-F5344CB8AC3E}">
        <p14:creationId xmlns:p14="http://schemas.microsoft.com/office/powerpoint/2010/main" val="18764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342900"/>
            <a:ext cx="1138237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well-intentioned, but flawed strategy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Despite the intention—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Despite &gt;100,000 alerts per month—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Pharmacists are STILL not getting all of the applicable alerts.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Docs can still order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20mEq Q 2 hours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Carbamazepine 200mg every hour</a:t>
            </a:r>
          </a:p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Bisacodyl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10mg IV x 1</a:t>
            </a:r>
          </a:p>
        </p:txBody>
      </p:sp>
    </p:spTree>
    <p:extLst>
      <p:ext uri="{BB962C8B-B14F-4D97-AF65-F5344CB8AC3E}">
        <p14:creationId xmlns:p14="http://schemas.microsoft.com/office/powerpoint/2010/main" val="15611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917" y="0"/>
            <a:ext cx="10931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Safety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Leapfrog testing categories: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39084"/>
              </p:ext>
            </p:extLst>
          </p:nvPr>
        </p:nvGraphicFramePr>
        <p:xfrm>
          <a:off x="1775612" y="1969472"/>
          <a:ext cx="812799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476806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297338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2006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MHSB Score (2019)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EGH Score (2019)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3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Dose (Single)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9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Dose (Multiple)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Route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1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Drug-Drug Interaction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Therapeutic Duplication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7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Allergy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1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Lab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3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Monitoring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1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Diagnosis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5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Age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18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Total: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88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1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8575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917" y="0"/>
            <a:ext cx="10931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Safety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Leapfrog testing categories: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75612" y="1969472"/>
          <a:ext cx="812799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476806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297338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2006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MHSB Score (2019)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EGH Score (2019)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63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Dose (Single)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9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Dose (Multiple)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Route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1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Drug-Drug Interaction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Therapeutic Duplication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7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Allergy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18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Lab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13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Monitoring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1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Diagnosis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Insufficient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5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Drug Age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18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Total: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88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35985"/>
            <a:ext cx="11382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Two different flavors of Medication alerts: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145" y="1667189"/>
            <a:ext cx="42869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Drug-Class Alerts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Drug-Drug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Drug-Duplicate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Drug-Allergy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1990" y="1667189"/>
            <a:ext cx="51540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Dose-Range Checking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Drug-Dose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Drug-Route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 Frequency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Drug-Age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Drug-Lab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Drug-Problem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Drug-Monitoring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35985"/>
            <a:ext cx="11382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Two different flavors of Medication alerts: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145" y="1667189"/>
            <a:ext cx="42869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Drug-Class Alerts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Drug-Drug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Drug-Duplicate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Drug-Allergy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1990" y="1667189"/>
            <a:ext cx="51540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Dose-Range Checking</a:t>
            </a:r>
          </a:p>
          <a:p>
            <a:pPr algn="ctr"/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Drug-Dose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Drug-Route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 Frequency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Drug-Age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Drug-Lab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Drug-Problem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Drug-Monitoring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35985"/>
            <a:ext cx="113823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Drug-Drug Interactions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different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“Levels of Severity”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Contraindicated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These are defined by various pharmacy industry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504" y="448408"/>
            <a:ext cx="10908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Lesson </a:t>
            </a: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Re-Learned From COVID-19</a:t>
            </a:r>
          </a:p>
          <a:p>
            <a:pPr algn="ctr"/>
            <a:endParaRPr lang="en-US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Adaptability is the key the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survivial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tools we use—and HOW we use them is our KEY to being adaptable.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35985"/>
            <a:ext cx="113823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Drug-Drug Interactions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different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“Levels of Severity”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Contraindicated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ALL that physicians see today.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523875"/>
            <a:ext cx="11382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Beacon’s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is to turn on the “Major” Drug-Drug interaction alerts for physicians and nurses.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Cerner’s and Leapfrog’s recommendation.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“Dose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Range Checking” for individual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drugs will also be addressed.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523875"/>
            <a:ext cx="11382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recognized this activity will increase the volume of alerts presented to physicians and nurses.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be coupled with commitment to reduce and improve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upon non-medication alerts.</a:t>
            </a:r>
          </a:p>
        </p:txBody>
      </p:sp>
    </p:spTree>
    <p:extLst>
      <p:ext uri="{BB962C8B-B14F-4D97-AF65-F5344CB8AC3E}">
        <p14:creationId xmlns:p14="http://schemas.microsoft.com/office/powerpoint/2010/main" val="650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73735"/>
            <a:ext cx="9610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harmacists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the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ones getting alerts…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45" y="4192994"/>
            <a:ext cx="1697853" cy="1988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925" y="5449627"/>
            <a:ext cx="12665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Drug-Drug:</a:t>
            </a:r>
          </a:p>
          <a:p>
            <a:pPr algn="ctr"/>
            <a:r>
              <a:rPr lang="en-US" b="1" dirty="0" smtClean="0"/>
              <a:t>84,678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62250" y="4231259"/>
            <a:ext cx="1773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Drug-Duplicate:</a:t>
            </a:r>
          </a:p>
          <a:p>
            <a:pPr algn="ctr"/>
            <a:r>
              <a:rPr lang="en-US" b="1" dirty="0" smtClean="0"/>
              <a:t>114,792</a:t>
            </a:r>
            <a:endParaRPr lang="en-US" b="1" dirty="0"/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4095469" y="5449627"/>
            <a:ext cx="1200431" cy="323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 flipV="1">
            <a:off x="4536026" y="4554425"/>
            <a:ext cx="1009609" cy="313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96175" y="4803296"/>
            <a:ext cx="177377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“Other”:</a:t>
            </a:r>
          </a:p>
          <a:p>
            <a:pPr algn="ctr"/>
            <a:r>
              <a:rPr lang="en-US" b="1" dirty="0" smtClean="0"/>
              <a:t>447,526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 flipV="1">
            <a:off x="6555245" y="5126462"/>
            <a:ext cx="940930" cy="581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71" y="824107"/>
            <a:ext cx="6542857" cy="311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4661" y="4410075"/>
            <a:ext cx="623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April, 2020:  260,946 times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46" y="424097"/>
            <a:ext cx="6542857" cy="37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4711" y="4514850"/>
            <a:ext cx="623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April, 2020:  45,025 times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68" y="219393"/>
            <a:ext cx="9285714" cy="5085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8011" y="5524500"/>
            <a:ext cx="6238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April, 2020:  8,025 times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(One poor doc got this alert 266 times)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67" y="209943"/>
            <a:ext cx="8824234" cy="5104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8461" y="5638800"/>
            <a:ext cx="623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April, 2020:  3,578 times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523875"/>
            <a:ext cx="11382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Again--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 to reduce and improve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upon non-medication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alerts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072" y="988823"/>
            <a:ext cx="41537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Tricks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29" y="50269"/>
            <a:ext cx="6428571" cy="3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54" y="3994939"/>
            <a:ext cx="10857920" cy="2060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3950" y="6200236"/>
            <a:ext cx="7240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https://www.sciencedirect.com/science/article/pii/S0025619619308365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68785" y="889462"/>
            <a:ext cx="698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25729" y="5038344"/>
            <a:ext cx="7662439" cy="8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494776" y="5472684"/>
            <a:ext cx="1920240" cy="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7097" y="5907024"/>
            <a:ext cx="10402591" cy="11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8" y="619517"/>
            <a:ext cx="11191097" cy="5629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95" y="3143909"/>
            <a:ext cx="960726" cy="5047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53501" y="3092162"/>
            <a:ext cx="400050" cy="37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76925" y="2628900"/>
            <a:ext cx="176601" cy="600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14525" y="3895725"/>
            <a:ext cx="59055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9625" y="3895725"/>
            <a:ext cx="12573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3538" y="4487328"/>
            <a:ext cx="7019925" cy="9233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Scanned documents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28" y="43460"/>
            <a:ext cx="8798970" cy="66846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49984" y="6266843"/>
            <a:ext cx="1413061" cy="370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50777" y="6566169"/>
            <a:ext cx="518116" cy="2402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34175" y="4695825"/>
            <a:ext cx="800100" cy="285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" y="1177250"/>
            <a:ext cx="118300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“Documentation Accelerators”</a:t>
            </a:r>
          </a:p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Cerner Auto-Texts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Dragon Auto-Texts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Dragon Step-By-Step Commands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48625"/>
            <a:ext cx="118300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Auto-Texts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in Dragon and in Cerner.</a:t>
            </a:r>
          </a:p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Cerner, learn to leverage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“Drop-Lists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5" y="642938"/>
            <a:ext cx="10039743" cy="351472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521501" y="2533937"/>
            <a:ext cx="200025" cy="5524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08" y="3339487"/>
            <a:ext cx="3289092" cy="112234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4774451">
            <a:off x="4675598" y="4053628"/>
            <a:ext cx="635631" cy="314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7" y="1123721"/>
            <a:ext cx="10495732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1" y="170532"/>
            <a:ext cx="9581588" cy="6477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68" y="1214491"/>
            <a:ext cx="1485714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502729"/>
            <a:ext cx="7524750" cy="572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97" y="1519267"/>
            <a:ext cx="1934836" cy="12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22" y="485776"/>
            <a:ext cx="7416157" cy="54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1" y="390525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 I make an Auto-Text again?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2114550"/>
            <a:ext cx="6695658" cy="866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0100" y="2152650"/>
            <a:ext cx="695325" cy="581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4774451">
            <a:off x="8554087" y="2783061"/>
            <a:ext cx="635631" cy="3143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0" y="2284306"/>
            <a:ext cx="8881993" cy="438899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510" y="182881"/>
            <a:ext cx="7925922" cy="4751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532" y="1440813"/>
            <a:ext cx="8172248" cy="422075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8880" y="292608"/>
            <a:ext cx="1512760" cy="74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608" y="347472"/>
            <a:ext cx="1965960" cy="541990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ZDOGG.MD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1" y="381381"/>
            <a:ext cx="11295238" cy="60952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961077" y="1355539"/>
            <a:ext cx="477198" cy="2160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925" y="266700"/>
            <a:ext cx="813435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Cycle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Coding / Documentation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Charge Services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900" y="3619499"/>
            <a:ext cx="4391025" cy="3067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Cerner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PowerChart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SurgiNet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5675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662" y="714375"/>
            <a:ext cx="1871663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Allscripts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0224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PHS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9524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PHS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76425" y="1962151"/>
            <a:ext cx="2562225" cy="1800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flipH="1">
            <a:off x="7939088" y="1962151"/>
            <a:ext cx="2488406" cy="2133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24699" y="1962151"/>
            <a:ext cx="1243012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57912" y="1962151"/>
            <a:ext cx="209549" cy="1800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86237" y="1962151"/>
            <a:ext cx="823913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rot="217313">
            <a:off x="1665284" y="238376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17313">
            <a:off x="3796937" y="269748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529925" y="76873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672008" y="78778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217313">
            <a:off x="3796937" y="250698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29925" y="74968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672008" y="76873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900" y="3619499"/>
            <a:ext cx="4391025" cy="3067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Cerner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PowerChart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SurgiNet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5675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662" y="714375"/>
            <a:ext cx="1871663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Allscripts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0224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PHS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9524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PHS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2" y="3714750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4963" y="3714750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76425" y="1962151"/>
            <a:ext cx="2562225" cy="1800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939088" y="1962151"/>
            <a:ext cx="2488406" cy="2133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24699" y="1962151"/>
            <a:ext cx="1243012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57912" y="1962151"/>
            <a:ext cx="209549" cy="1800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86237" y="1962151"/>
            <a:ext cx="823913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47862" y="2166937"/>
            <a:ext cx="1919288" cy="947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PACS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2925" y="2119311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Master Patient Index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8212" y="2128835"/>
            <a:ext cx="2438400" cy="1328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28735" y="1962151"/>
            <a:ext cx="742953" cy="504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715" y="1962151"/>
            <a:ext cx="335757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74116" y="1781177"/>
            <a:ext cx="5860258" cy="859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64587" y="1914525"/>
            <a:ext cx="2431263" cy="710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69505" y="1952626"/>
            <a:ext cx="166677" cy="478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72009" y="1937148"/>
            <a:ext cx="328617" cy="458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81562" y="1914525"/>
            <a:ext cx="4508895" cy="2247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48235" y="1843087"/>
            <a:ext cx="3386139" cy="5375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217313">
            <a:off x="1665284" y="238376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217313">
            <a:off x="3796937" y="250698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529925" y="74968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672008" y="76873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9567264" y="1866899"/>
            <a:ext cx="219670" cy="325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900" y="3619499"/>
            <a:ext cx="4391025" cy="3067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Cerner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PowerChart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SurgiNet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5675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STAR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662" y="714375"/>
            <a:ext cx="1871663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Allscripts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ProPM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0224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PHS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9524" y="714375"/>
            <a:ext cx="1514475" cy="1247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PHS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2" y="3714750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4963" y="3714750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76425" y="1962151"/>
            <a:ext cx="2562225" cy="1800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939088" y="1962151"/>
            <a:ext cx="2488406" cy="2133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24699" y="1962151"/>
            <a:ext cx="1243012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57912" y="1962151"/>
            <a:ext cx="209549" cy="18002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86237" y="1962151"/>
            <a:ext cx="823913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47862" y="2166937"/>
            <a:ext cx="1919288" cy="947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PACS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2925" y="2119311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Master Patient Index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8212" y="2128835"/>
            <a:ext cx="2438400" cy="1328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28735" y="1962151"/>
            <a:ext cx="742953" cy="504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715" y="1962151"/>
            <a:ext cx="335757" cy="1885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74116" y="1781177"/>
            <a:ext cx="5860258" cy="859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64587" y="1914525"/>
            <a:ext cx="2431263" cy="7108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69505" y="1952626"/>
            <a:ext cx="166677" cy="478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72009" y="1937148"/>
            <a:ext cx="328617" cy="458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81562" y="1914525"/>
            <a:ext cx="4508895" cy="2247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48235" y="1843087"/>
            <a:ext cx="3386139" cy="5375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rot="217313">
            <a:off x="1665284" y="238376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217313">
            <a:off x="3796937" y="250698"/>
            <a:ext cx="4931496" cy="708672"/>
          </a:xfrm>
          <a:prstGeom prst="arc">
            <a:avLst>
              <a:gd name="adj1" fmla="val 10424543"/>
              <a:gd name="adj2" fmla="val 1886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529925" y="74968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8672008" y="768731"/>
            <a:ext cx="53259" cy="1170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567264" y="1866899"/>
            <a:ext cx="219670" cy="325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11146 0.04977 " pathEditMode="relative" rAng="0" ptsTypes="AA">
                                      <p:cBhvr>
                                        <p:cTn id="26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24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36797 -0.20787 " pathEditMode="relative" rAng="0" ptsTypes="AA">
                                      <p:cBhvr>
                                        <p:cTn id="2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8" y="-10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73398 0.2338 " pathEditMode="relative" rAng="0" ptsTypes="AA">
                                      <p:cBhvr>
                                        <p:cTn id="3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06" y="116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34" grpId="0" animBg="1"/>
      <p:bldP spid="3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914649" y="1724024"/>
            <a:ext cx="5953125" cy="3324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Cerner’s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“Clinically Driven Revenue Cycle”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1900" y="3619499"/>
            <a:ext cx="4391025" cy="30670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Cerner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PowerChart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RadNet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SurgiNet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24875" y="85723"/>
            <a:ext cx="3590925" cy="32194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database</a:t>
            </a:r>
          </a:p>
          <a:p>
            <a:pPr algn="ctr"/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source of truth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 standardization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0450" y="3467100"/>
            <a:ext cx="200025" cy="1552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139112" y="3467100"/>
            <a:ext cx="200025" cy="1552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1900" y="3476626"/>
            <a:ext cx="4391025" cy="1809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1462" y="3714750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EGH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1462" y="5238751"/>
            <a:ext cx="2438400" cy="1247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MHSB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887" y="2490787"/>
            <a:ext cx="1919288" cy="947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PACS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1462" y="614360"/>
            <a:ext cx="2438400" cy="13287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Beacon Ancillary Applications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66975" y="1343025"/>
            <a:ext cx="752475" cy="88582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33625" y="3063478"/>
            <a:ext cx="1128713" cy="5119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421731" y="4429125"/>
            <a:ext cx="1116807" cy="238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452688" y="4848225"/>
            <a:ext cx="1071562" cy="10144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8" grpId="0" animBg="1"/>
      <p:bldP spid="40" grpId="0" animBg="1"/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724" y="266700"/>
            <a:ext cx="969645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Cycle Goals:</a:t>
            </a: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consistency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interface reduction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predictability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portal functionality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patient experience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Provider/Service Directory search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efficiencies gained</a:t>
            </a:r>
          </a:p>
        </p:txBody>
      </p:sp>
    </p:spTree>
    <p:extLst>
      <p:ext uri="{BB962C8B-B14F-4D97-AF65-F5344CB8AC3E}">
        <p14:creationId xmlns:p14="http://schemas.microsoft.com/office/powerpoint/2010/main" val="8224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11" y="1453475"/>
            <a:ext cx="84825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</a:p>
          <a:p>
            <a:pPr algn="ctr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Questions???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9507</TotalTime>
  <Words>2550</Words>
  <Application>Microsoft Office PowerPoint</Application>
  <PresentationFormat>Widescreen</PresentationFormat>
  <Paragraphs>789</Paragraphs>
  <Slides>97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Arial Black</vt:lpstr>
      <vt:lpstr>Arial Narrow</vt:lpstr>
      <vt:lpstr>Calibri</vt:lpstr>
      <vt:lpstr>Calibri Light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Beacon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Eshowsky</dc:creator>
  <cp:lastModifiedBy>Scott Eshowsky</cp:lastModifiedBy>
  <cp:revision>253</cp:revision>
  <dcterms:created xsi:type="dcterms:W3CDTF">2020-04-11T13:34:19Z</dcterms:created>
  <dcterms:modified xsi:type="dcterms:W3CDTF">2020-05-19T22:01:23Z</dcterms:modified>
</cp:coreProperties>
</file>